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3"/>
  </p:notesMasterIdLst>
  <p:sldIdLst>
    <p:sldId id="256" r:id="rId2"/>
  </p:sldIdLst>
  <p:sldSz cx="42803763" cy="26460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624" userDrawn="1">
          <p15:clr>
            <a:srgbClr val="A4A3A4"/>
          </p15:clr>
        </p15:guide>
        <p15:guide id="2" pos="23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183B"/>
    <a:srgbClr val="04183B"/>
    <a:srgbClr val="AA41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15"/>
    <p:restoredTop sz="94838"/>
  </p:normalViewPr>
  <p:slideViewPr>
    <p:cSldViewPr snapToGrid="0" snapToObjects="1">
      <p:cViewPr>
        <p:scale>
          <a:sx n="39" d="100"/>
          <a:sy n="39" d="100"/>
        </p:scale>
        <p:origin x="1344" y="-24"/>
      </p:cViewPr>
      <p:guideLst>
        <p:guide orient="horz" pos="15624"/>
        <p:guide pos="2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3.tiff>
</file>

<file path=ppt/media/image15.png>
</file>

<file path=ppt/media/image16.jpe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0.png>
</file>

<file path=ppt/media/image31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CA8E1E-2A8F-2144-9E3F-B28753A2A998}" type="datetimeFigureOut">
              <a:rPr lang="en-US" smtClean="0"/>
              <a:t>7/12/21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33450" y="1143000"/>
            <a:ext cx="4991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91A7A-CE4A-194F-B874-4E611DCE9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0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33450" y="1143000"/>
            <a:ext cx="49911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91A7A-CE4A-194F-B874-4E611DCE94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90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50471" y="4330450"/>
            <a:ext cx="32102822" cy="9212157"/>
          </a:xfrm>
        </p:spPr>
        <p:txBody>
          <a:bodyPr anchor="b"/>
          <a:lstStyle>
            <a:lvl1pPr algn="ctr">
              <a:defRPr sz="210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3897863"/>
            <a:ext cx="32102822" cy="6388482"/>
          </a:xfrm>
        </p:spPr>
        <p:txBody>
          <a:bodyPr/>
          <a:lstStyle>
            <a:lvl1pPr marL="0" indent="0" algn="ctr">
              <a:buNone/>
              <a:defRPr sz="8426"/>
            </a:lvl1pPr>
            <a:lvl2pPr marL="1605138" indent="0" algn="ctr">
              <a:buNone/>
              <a:defRPr sz="7022"/>
            </a:lvl2pPr>
            <a:lvl3pPr marL="3210276" indent="0" algn="ctr">
              <a:buNone/>
              <a:defRPr sz="6319"/>
            </a:lvl3pPr>
            <a:lvl4pPr marL="4815413" indent="0" algn="ctr">
              <a:buNone/>
              <a:defRPr sz="5617"/>
            </a:lvl4pPr>
            <a:lvl5pPr marL="6420551" indent="0" algn="ctr">
              <a:buNone/>
              <a:defRPr sz="5617"/>
            </a:lvl5pPr>
            <a:lvl6pPr marL="8025689" indent="0" algn="ctr">
              <a:buNone/>
              <a:defRPr sz="5617"/>
            </a:lvl6pPr>
            <a:lvl7pPr marL="9630827" indent="0" algn="ctr">
              <a:buNone/>
              <a:defRPr sz="5617"/>
            </a:lvl7pPr>
            <a:lvl8pPr marL="11235964" indent="0" algn="ctr">
              <a:buNone/>
              <a:defRPr sz="5617"/>
            </a:lvl8pPr>
            <a:lvl9pPr marL="12841102" indent="0" algn="ctr">
              <a:buNone/>
              <a:defRPr sz="561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88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43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3" y="1408774"/>
            <a:ext cx="9229561" cy="2242400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59" y="1408774"/>
            <a:ext cx="27153637" cy="2242400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268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68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5" y="6596741"/>
            <a:ext cx="36918246" cy="11006810"/>
          </a:xfrm>
        </p:spPr>
        <p:txBody>
          <a:bodyPr anchor="b"/>
          <a:lstStyle>
            <a:lvl1pPr>
              <a:defRPr sz="2106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5" y="17707680"/>
            <a:ext cx="36918246" cy="5788222"/>
          </a:xfrm>
        </p:spPr>
        <p:txBody>
          <a:bodyPr/>
          <a:lstStyle>
            <a:lvl1pPr marL="0" indent="0">
              <a:buNone/>
              <a:defRPr sz="8426">
                <a:solidFill>
                  <a:schemeClr val="tx1">
                    <a:tint val="75000"/>
                  </a:schemeClr>
                </a:solidFill>
              </a:defRPr>
            </a:lvl1pPr>
            <a:lvl2pPr marL="1605138" indent="0">
              <a:buNone/>
              <a:defRPr sz="7022">
                <a:solidFill>
                  <a:schemeClr val="tx1">
                    <a:tint val="75000"/>
                  </a:schemeClr>
                </a:solidFill>
              </a:defRPr>
            </a:lvl2pPr>
            <a:lvl3pPr marL="3210276" indent="0">
              <a:buNone/>
              <a:defRPr sz="6319">
                <a:solidFill>
                  <a:schemeClr val="tx1">
                    <a:tint val="75000"/>
                  </a:schemeClr>
                </a:solidFill>
              </a:defRPr>
            </a:lvl3pPr>
            <a:lvl4pPr marL="4815413" indent="0">
              <a:buNone/>
              <a:defRPr sz="5617">
                <a:solidFill>
                  <a:schemeClr val="tx1">
                    <a:tint val="75000"/>
                  </a:schemeClr>
                </a:solidFill>
              </a:defRPr>
            </a:lvl4pPr>
            <a:lvl5pPr marL="6420551" indent="0">
              <a:buNone/>
              <a:defRPr sz="5617">
                <a:solidFill>
                  <a:schemeClr val="tx1">
                    <a:tint val="75000"/>
                  </a:schemeClr>
                </a:solidFill>
              </a:defRPr>
            </a:lvl5pPr>
            <a:lvl6pPr marL="8025689" indent="0">
              <a:buNone/>
              <a:defRPr sz="5617">
                <a:solidFill>
                  <a:schemeClr val="tx1">
                    <a:tint val="75000"/>
                  </a:schemeClr>
                </a:solidFill>
              </a:defRPr>
            </a:lvl6pPr>
            <a:lvl7pPr marL="9630827" indent="0">
              <a:buNone/>
              <a:defRPr sz="5617">
                <a:solidFill>
                  <a:schemeClr val="tx1">
                    <a:tint val="75000"/>
                  </a:schemeClr>
                </a:solidFill>
              </a:defRPr>
            </a:lvl7pPr>
            <a:lvl8pPr marL="11235964" indent="0">
              <a:buNone/>
              <a:defRPr sz="5617">
                <a:solidFill>
                  <a:schemeClr val="tx1">
                    <a:tint val="75000"/>
                  </a:schemeClr>
                </a:solidFill>
              </a:defRPr>
            </a:lvl8pPr>
            <a:lvl9pPr marL="12841102" indent="0">
              <a:buNone/>
              <a:defRPr sz="56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99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7043870"/>
            <a:ext cx="18191599" cy="167889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7043870"/>
            <a:ext cx="18191599" cy="167889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547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408776"/>
            <a:ext cx="36918246" cy="51144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6" y="6486487"/>
            <a:ext cx="18107996" cy="3178927"/>
          </a:xfrm>
        </p:spPr>
        <p:txBody>
          <a:bodyPr anchor="b"/>
          <a:lstStyle>
            <a:lvl1pPr marL="0" indent="0">
              <a:buNone/>
              <a:defRPr sz="8426" b="1"/>
            </a:lvl1pPr>
            <a:lvl2pPr marL="1605138" indent="0">
              <a:buNone/>
              <a:defRPr sz="7022" b="1"/>
            </a:lvl2pPr>
            <a:lvl3pPr marL="3210276" indent="0">
              <a:buNone/>
              <a:defRPr sz="6319" b="1"/>
            </a:lvl3pPr>
            <a:lvl4pPr marL="4815413" indent="0">
              <a:buNone/>
              <a:defRPr sz="5617" b="1"/>
            </a:lvl4pPr>
            <a:lvl5pPr marL="6420551" indent="0">
              <a:buNone/>
              <a:defRPr sz="5617" b="1"/>
            </a:lvl5pPr>
            <a:lvl6pPr marL="8025689" indent="0">
              <a:buNone/>
              <a:defRPr sz="5617" b="1"/>
            </a:lvl6pPr>
            <a:lvl7pPr marL="9630827" indent="0">
              <a:buNone/>
              <a:defRPr sz="5617" b="1"/>
            </a:lvl7pPr>
            <a:lvl8pPr marL="11235964" indent="0">
              <a:buNone/>
              <a:defRPr sz="5617" b="1"/>
            </a:lvl8pPr>
            <a:lvl9pPr marL="12841102" indent="0">
              <a:buNone/>
              <a:defRPr sz="561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6" y="9665414"/>
            <a:ext cx="18107996" cy="142163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5" y="6486487"/>
            <a:ext cx="18197174" cy="3178927"/>
          </a:xfrm>
        </p:spPr>
        <p:txBody>
          <a:bodyPr anchor="b"/>
          <a:lstStyle>
            <a:lvl1pPr marL="0" indent="0">
              <a:buNone/>
              <a:defRPr sz="8426" b="1"/>
            </a:lvl1pPr>
            <a:lvl2pPr marL="1605138" indent="0">
              <a:buNone/>
              <a:defRPr sz="7022" b="1"/>
            </a:lvl2pPr>
            <a:lvl3pPr marL="3210276" indent="0">
              <a:buNone/>
              <a:defRPr sz="6319" b="1"/>
            </a:lvl3pPr>
            <a:lvl4pPr marL="4815413" indent="0">
              <a:buNone/>
              <a:defRPr sz="5617" b="1"/>
            </a:lvl4pPr>
            <a:lvl5pPr marL="6420551" indent="0">
              <a:buNone/>
              <a:defRPr sz="5617" b="1"/>
            </a:lvl5pPr>
            <a:lvl6pPr marL="8025689" indent="0">
              <a:buNone/>
              <a:defRPr sz="5617" b="1"/>
            </a:lvl6pPr>
            <a:lvl7pPr marL="9630827" indent="0">
              <a:buNone/>
              <a:defRPr sz="5617" b="1"/>
            </a:lvl7pPr>
            <a:lvl8pPr marL="11235964" indent="0">
              <a:buNone/>
              <a:defRPr sz="5617" b="1"/>
            </a:lvl8pPr>
            <a:lvl9pPr marL="12841102" indent="0">
              <a:buNone/>
              <a:defRPr sz="561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5" y="9665414"/>
            <a:ext cx="18197174" cy="142163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166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80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6" y="1764030"/>
            <a:ext cx="13805326" cy="6174105"/>
          </a:xfrm>
        </p:spPr>
        <p:txBody>
          <a:bodyPr anchor="b"/>
          <a:lstStyle>
            <a:lvl1pPr>
              <a:defRPr sz="1123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3809817"/>
            <a:ext cx="21669405" cy="18804070"/>
          </a:xfrm>
        </p:spPr>
        <p:txBody>
          <a:bodyPr/>
          <a:lstStyle>
            <a:lvl1pPr>
              <a:defRPr sz="11235"/>
            </a:lvl1pPr>
            <a:lvl2pPr>
              <a:defRPr sz="9830"/>
            </a:lvl2pPr>
            <a:lvl3pPr>
              <a:defRPr sz="8426"/>
            </a:lvl3pPr>
            <a:lvl4pPr>
              <a:defRPr sz="7022"/>
            </a:lvl4pPr>
            <a:lvl5pPr>
              <a:defRPr sz="7022"/>
            </a:lvl5pPr>
            <a:lvl6pPr>
              <a:defRPr sz="7022"/>
            </a:lvl6pPr>
            <a:lvl7pPr>
              <a:defRPr sz="7022"/>
            </a:lvl7pPr>
            <a:lvl8pPr>
              <a:defRPr sz="7022"/>
            </a:lvl8pPr>
            <a:lvl9pPr>
              <a:defRPr sz="702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6" y="7938135"/>
            <a:ext cx="13805326" cy="14706377"/>
          </a:xfrm>
        </p:spPr>
        <p:txBody>
          <a:bodyPr/>
          <a:lstStyle>
            <a:lvl1pPr marL="0" indent="0">
              <a:buNone/>
              <a:defRPr sz="5617"/>
            </a:lvl1pPr>
            <a:lvl2pPr marL="1605138" indent="0">
              <a:buNone/>
              <a:defRPr sz="4915"/>
            </a:lvl2pPr>
            <a:lvl3pPr marL="3210276" indent="0">
              <a:buNone/>
              <a:defRPr sz="4213"/>
            </a:lvl3pPr>
            <a:lvl4pPr marL="4815413" indent="0">
              <a:buNone/>
              <a:defRPr sz="3511"/>
            </a:lvl4pPr>
            <a:lvl5pPr marL="6420551" indent="0">
              <a:buNone/>
              <a:defRPr sz="3511"/>
            </a:lvl5pPr>
            <a:lvl6pPr marL="8025689" indent="0">
              <a:buNone/>
              <a:defRPr sz="3511"/>
            </a:lvl6pPr>
            <a:lvl7pPr marL="9630827" indent="0">
              <a:buNone/>
              <a:defRPr sz="3511"/>
            </a:lvl7pPr>
            <a:lvl8pPr marL="11235964" indent="0">
              <a:buNone/>
              <a:defRPr sz="3511"/>
            </a:lvl8pPr>
            <a:lvl9pPr marL="12841102" indent="0">
              <a:buNone/>
              <a:defRPr sz="35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635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6" y="1764030"/>
            <a:ext cx="13805326" cy="6174105"/>
          </a:xfrm>
        </p:spPr>
        <p:txBody>
          <a:bodyPr anchor="b"/>
          <a:lstStyle>
            <a:lvl1pPr>
              <a:defRPr sz="1123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3809817"/>
            <a:ext cx="21669405" cy="18804070"/>
          </a:xfrm>
        </p:spPr>
        <p:txBody>
          <a:bodyPr anchor="t"/>
          <a:lstStyle>
            <a:lvl1pPr marL="0" indent="0">
              <a:buNone/>
              <a:defRPr sz="11235"/>
            </a:lvl1pPr>
            <a:lvl2pPr marL="1605138" indent="0">
              <a:buNone/>
              <a:defRPr sz="9830"/>
            </a:lvl2pPr>
            <a:lvl3pPr marL="3210276" indent="0">
              <a:buNone/>
              <a:defRPr sz="8426"/>
            </a:lvl3pPr>
            <a:lvl4pPr marL="4815413" indent="0">
              <a:buNone/>
              <a:defRPr sz="7022"/>
            </a:lvl4pPr>
            <a:lvl5pPr marL="6420551" indent="0">
              <a:buNone/>
              <a:defRPr sz="7022"/>
            </a:lvl5pPr>
            <a:lvl6pPr marL="8025689" indent="0">
              <a:buNone/>
              <a:defRPr sz="7022"/>
            </a:lvl6pPr>
            <a:lvl7pPr marL="9630827" indent="0">
              <a:buNone/>
              <a:defRPr sz="7022"/>
            </a:lvl7pPr>
            <a:lvl8pPr marL="11235964" indent="0">
              <a:buNone/>
              <a:defRPr sz="7022"/>
            </a:lvl8pPr>
            <a:lvl9pPr marL="12841102" indent="0">
              <a:buNone/>
              <a:defRPr sz="702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6" y="7938135"/>
            <a:ext cx="13805326" cy="14706377"/>
          </a:xfrm>
        </p:spPr>
        <p:txBody>
          <a:bodyPr/>
          <a:lstStyle>
            <a:lvl1pPr marL="0" indent="0">
              <a:buNone/>
              <a:defRPr sz="5617"/>
            </a:lvl1pPr>
            <a:lvl2pPr marL="1605138" indent="0">
              <a:buNone/>
              <a:defRPr sz="4915"/>
            </a:lvl2pPr>
            <a:lvl3pPr marL="3210276" indent="0">
              <a:buNone/>
              <a:defRPr sz="4213"/>
            </a:lvl3pPr>
            <a:lvl4pPr marL="4815413" indent="0">
              <a:buNone/>
              <a:defRPr sz="3511"/>
            </a:lvl4pPr>
            <a:lvl5pPr marL="6420551" indent="0">
              <a:buNone/>
              <a:defRPr sz="3511"/>
            </a:lvl5pPr>
            <a:lvl6pPr marL="8025689" indent="0">
              <a:buNone/>
              <a:defRPr sz="3511"/>
            </a:lvl6pPr>
            <a:lvl7pPr marL="9630827" indent="0">
              <a:buNone/>
              <a:defRPr sz="3511"/>
            </a:lvl7pPr>
            <a:lvl8pPr marL="11235964" indent="0">
              <a:buNone/>
              <a:defRPr sz="3511"/>
            </a:lvl8pPr>
            <a:lvl9pPr marL="12841102" indent="0">
              <a:buNone/>
              <a:defRPr sz="351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260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408776"/>
            <a:ext cx="36918246" cy="51144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7043870"/>
            <a:ext cx="36918246" cy="16788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4524919"/>
            <a:ext cx="9630847" cy="14087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2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C84A7-215C-4E4C-9590-861EA38A4919}" type="datetimeFigureOut">
              <a:rPr lang="en-US" smtClean="0"/>
              <a:t>7/12/21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4524919"/>
            <a:ext cx="14446270" cy="14087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2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4524919"/>
            <a:ext cx="9630847" cy="14087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21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7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3210276" rtl="0" eaLnBrk="1" latinLnBrk="0" hangingPunct="1">
        <a:lnSpc>
          <a:spcPct val="90000"/>
        </a:lnSpc>
        <a:spcBef>
          <a:spcPct val="0"/>
        </a:spcBef>
        <a:buNone/>
        <a:defRPr sz="154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2569" indent="-802569" algn="l" defTabSz="3210276" rtl="0" eaLnBrk="1" latinLnBrk="0" hangingPunct="1">
        <a:lnSpc>
          <a:spcPct val="90000"/>
        </a:lnSpc>
        <a:spcBef>
          <a:spcPts val="3511"/>
        </a:spcBef>
        <a:buFont typeface="Arial" panose="020B0604020202020204" pitchFamily="34" charset="0"/>
        <a:buChar char="•"/>
        <a:defRPr sz="9830" kern="1200">
          <a:solidFill>
            <a:schemeClr val="tx1"/>
          </a:solidFill>
          <a:latin typeface="+mn-lt"/>
          <a:ea typeface="+mn-ea"/>
          <a:cs typeface="+mn-cs"/>
        </a:defRPr>
      </a:lvl1pPr>
      <a:lvl2pPr marL="2407707" indent="-802569" algn="l" defTabSz="3210276" rtl="0" eaLnBrk="1" latinLnBrk="0" hangingPunct="1">
        <a:lnSpc>
          <a:spcPct val="90000"/>
        </a:lnSpc>
        <a:spcBef>
          <a:spcPts val="1755"/>
        </a:spcBef>
        <a:buFont typeface="Arial" panose="020B0604020202020204" pitchFamily="34" charset="0"/>
        <a:buChar char="•"/>
        <a:defRPr sz="8426" kern="1200">
          <a:solidFill>
            <a:schemeClr val="tx1"/>
          </a:solidFill>
          <a:latin typeface="+mn-lt"/>
          <a:ea typeface="+mn-ea"/>
          <a:cs typeface="+mn-cs"/>
        </a:defRPr>
      </a:lvl2pPr>
      <a:lvl3pPr marL="4012844" indent="-802569" algn="l" defTabSz="3210276" rtl="0" eaLnBrk="1" latinLnBrk="0" hangingPunct="1">
        <a:lnSpc>
          <a:spcPct val="90000"/>
        </a:lnSpc>
        <a:spcBef>
          <a:spcPts val="1755"/>
        </a:spcBef>
        <a:buFont typeface="Arial" panose="020B0604020202020204" pitchFamily="34" charset="0"/>
        <a:buChar char="•"/>
        <a:defRPr sz="7022" kern="1200">
          <a:solidFill>
            <a:schemeClr val="tx1"/>
          </a:solidFill>
          <a:latin typeface="+mn-lt"/>
          <a:ea typeface="+mn-ea"/>
          <a:cs typeface="+mn-cs"/>
        </a:defRPr>
      </a:lvl3pPr>
      <a:lvl4pPr marL="5617982" indent="-802569" algn="l" defTabSz="3210276" rtl="0" eaLnBrk="1" latinLnBrk="0" hangingPunct="1">
        <a:lnSpc>
          <a:spcPct val="90000"/>
        </a:lnSpc>
        <a:spcBef>
          <a:spcPts val="1755"/>
        </a:spcBef>
        <a:buFont typeface="Arial" panose="020B0604020202020204" pitchFamily="34" charset="0"/>
        <a:buChar char="•"/>
        <a:defRPr sz="6319" kern="1200">
          <a:solidFill>
            <a:schemeClr val="tx1"/>
          </a:solidFill>
          <a:latin typeface="+mn-lt"/>
          <a:ea typeface="+mn-ea"/>
          <a:cs typeface="+mn-cs"/>
        </a:defRPr>
      </a:lvl4pPr>
      <a:lvl5pPr marL="7223120" indent="-802569" algn="l" defTabSz="3210276" rtl="0" eaLnBrk="1" latinLnBrk="0" hangingPunct="1">
        <a:lnSpc>
          <a:spcPct val="90000"/>
        </a:lnSpc>
        <a:spcBef>
          <a:spcPts val="1755"/>
        </a:spcBef>
        <a:buFont typeface="Arial" panose="020B0604020202020204" pitchFamily="34" charset="0"/>
        <a:buChar char="•"/>
        <a:defRPr sz="6319" kern="1200">
          <a:solidFill>
            <a:schemeClr val="tx1"/>
          </a:solidFill>
          <a:latin typeface="+mn-lt"/>
          <a:ea typeface="+mn-ea"/>
          <a:cs typeface="+mn-cs"/>
        </a:defRPr>
      </a:lvl5pPr>
      <a:lvl6pPr marL="8828258" indent="-802569" algn="l" defTabSz="3210276" rtl="0" eaLnBrk="1" latinLnBrk="0" hangingPunct="1">
        <a:lnSpc>
          <a:spcPct val="90000"/>
        </a:lnSpc>
        <a:spcBef>
          <a:spcPts val="1755"/>
        </a:spcBef>
        <a:buFont typeface="Arial" panose="020B0604020202020204" pitchFamily="34" charset="0"/>
        <a:buChar char="•"/>
        <a:defRPr sz="6319" kern="1200">
          <a:solidFill>
            <a:schemeClr val="tx1"/>
          </a:solidFill>
          <a:latin typeface="+mn-lt"/>
          <a:ea typeface="+mn-ea"/>
          <a:cs typeface="+mn-cs"/>
        </a:defRPr>
      </a:lvl6pPr>
      <a:lvl7pPr marL="10433395" indent="-802569" algn="l" defTabSz="3210276" rtl="0" eaLnBrk="1" latinLnBrk="0" hangingPunct="1">
        <a:lnSpc>
          <a:spcPct val="90000"/>
        </a:lnSpc>
        <a:spcBef>
          <a:spcPts val="1755"/>
        </a:spcBef>
        <a:buFont typeface="Arial" panose="020B0604020202020204" pitchFamily="34" charset="0"/>
        <a:buChar char="•"/>
        <a:defRPr sz="6319" kern="1200">
          <a:solidFill>
            <a:schemeClr val="tx1"/>
          </a:solidFill>
          <a:latin typeface="+mn-lt"/>
          <a:ea typeface="+mn-ea"/>
          <a:cs typeface="+mn-cs"/>
        </a:defRPr>
      </a:lvl7pPr>
      <a:lvl8pPr marL="12038533" indent="-802569" algn="l" defTabSz="3210276" rtl="0" eaLnBrk="1" latinLnBrk="0" hangingPunct="1">
        <a:lnSpc>
          <a:spcPct val="90000"/>
        </a:lnSpc>
        <a:spcBef>
          <a:spcPts val="1755"/>
        </a:spcBef>
        <a:buFont typeface="Arial" panose="020B0604020202020204" pitchFamily="34" charset="0"/>
        <a:buChar char="•"/>
        <a:defRPr sz="6319" kern="1200">
          <a:solidFill>
            <a:schemeClr val="tx1"/>
          </a:solidFill>
          <a:latin typeface="+mn-lt"/>
          <a:ea typeface="+mn-ea"/>
          <a:cs typeface="+mn-cs"/>
        </a:defRPr>
      </a:lvl8pPr>
      <a:lvl9pPr marL="13643671" indent="-802569" algn="l" defTabSz="3210276" rtl="0" eaLnBrk="1" latinLnBrk="0" hangingPunct="1">
        <a:lnSpc>
          <a:spcPct val="90000"/>
        </a:lnSpc>
        <a:spcBef>
          <a:spcPts val="1755"/>
        </a:spcBef>
        <a:buFont typeface="Arial" panose="020B0604020202020204" pitchFamily="34" charset="0"/>
        <a:buChar char="•"/>
        <a:defRPr sz="631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10276" rtl="0" eaLnBrk="1" latinLnBrk="0" hangingPunct="1">
        <a:defRPr sz="6319" kern="1200">
          <a:solidFill>
            <a:schemeClr val="tx1"/>
          </a:solidFill>
          <a:latin typeface="+mn-lt"/>
          <a:ea typeface="+mn-ea"/>
          <a:cs typeface="+mn-cs"/>
        </a:defRPr>
      </a:lvl1pPr>
      <a:lvl2pPr marL="1605138" algn="l" defTabSz="3210276" rtl="0" eaLnBrk="1" latinLnBrk="0" hangingPunct="1">
        <a:defRPr sz="6319" kern="1200">
          <a:solidFill>
            <a:schemeClr val="tx1"/>
          </a:solidFill>
          <a:latin typeface="+mn-lt"/>
          <a:ea typeface="+mn-ea"/>
          <a:cs typeface="+mn-cs"/>
        </a:defRPr>
      </a:lvl2pPr>
      <a:lvl3pPr marL="3210276" algn="l" defTabSz="3210276" rtl="0" eaLnBrk="1" latinLnBrk="0" hangingPunct="1">
        <a:defRPr sz="6319" kern="1200">
          <a:solidFill>
            <a:schemeClr val="tx1"/>
          </a:solidFill>
          <a:latin typeface="+mn-lt"/>
          <a:ea typeface="+mn-ea"/>
          <a:cs typeface="+mn-cs"/>
        </a:defRPr>
      </a:lvl3pPr>
      <a:lvl4pPr marL="4815413" algn="l" defTabSz="3210276" rtl="0" eaLnBrk="1" latinLnBrk="0" hangingPunct="1">
        <a:defRPr sz="6319" kern="1200">
          <a:solidFill>
            <a:schemeClr val="tx1"/>
          </a:solidFill>
          <a:latin typeface="+mn-lt"/>
          <a:ea typeface="+mn-ea"/>
          <a:cs typeface="+mn-cs"/>
        </a:defRPr>
      </a:lvl4pPr>
      <a:lvl5pPr marL="6420551" algn="l" defTabSz="3210276" rtl="0" eaLnBrk="1" latinLnBrk="0" hangingPunct="1">
        <a:defRPr sz="6319" kern="1200">
          <a:solidFill>
            <a:schemeClr val="tx1"/>
          </a:solidFill>
          <a:latin typeface="+mn-lt"/>
          <a:ea typeface="+mn-ea"/>
          <a:cs typeface="+mn-cs"/>
        </a:defRPr>
      </a:lvl5pPr>
      <a:lvl6pPr marL="8025689" algn="l" defTabSz="3210276" rtl="0" eaLnBrk="1" latinLnBrk="0" hangingPunct="1">
        <a:defRPr sz="6319" kern="1200">
          <a:solidFill>
            <a:schemeClr val="tx1"/>
          </a:solidFill>
          <a:latin typeface="+mn-lt"/>
          <a:ea typeface="+mn-ea"/>
          <a:cs typeface="+mn-cs"/>
        </a:defRPr>
      </a:lvl6pPr>
      <a:lvl7pPr marL="9630827" algn="l" defTabSz="3210276" rtl="0" eaLnBrk="1" latinLnBrk="0" hangingPunct="1">
        <a:defRPr sz="6319" kern="1200">
          <a:solidFill>
            <a:schemeClr val="tx1"/>
          </a:solidFill>
          <a:latin typeface="+mn-lt"/>
          <a:ea typeface="+mn-ea"/>
          <a:cs typeface="+mn-cs"/>
        </a:defRPr>
      </a:lvl7pPr>
      <a:lvl8pPr marL="11235964" algn="l" defTabSz="3210276" rtl="0" eaLnBrk="1" latinLnBrk="0" hangingPunct="1">
        <a:defRPr sz="6319" kern="1200">
          <a:solidFill>
            <a:schemeClr val="tx1"/>
          </a:solidFill>
          <a:latin typeface="+mn-lt"/>
          <a:ea typeface="+mn-ea"/>
          <a:cs typeface="+mn-cs"/>
        </a:defRPr>
      </a:lvl8pPr>
      <a:lvl9pPr marL="12841102" algn="l" defTabSz="3210276" rtl="0" eaLnBrk="1" latinLnBrk="0" hangingPunct="1">
        <a:defRPr sz="631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emf"/><Relationship Id="rId18" Type="http://schemas.openxmlformats.org/officeDocument/2006/relationships/image" Target="../media/image16.jpeg"/><Relationship Id="rId26" Type="http://schemas.openxmlformats.org/officeDocument/2006/relationships/image" Target="../media/image24.png"/><Relationship Id="rId3" Type="http://schemas.openxmlformats.org/officeDocument/2006/relationships/image" Target="../media/image1.tiff"/><Relationship Id="rId21" Type="http://schemas.openxmlformats.org/officeDocument/2006/relationships/image" Target="../media/image19.png"/><Relationship Id="rId34" Type="http://schemas.openxmlformats.org/officeDocument/2006/relationships/image" Target="../media/image32.emf"/><Relationship Id="rId7" Type="http://schemas.openxmlformats.org/officeDocument/2006/relationships/image" Target="../media/image5.png"/><Relationship Id="rId12" Type="http://schemas.openxmlformats.org/officeDocument/2006/relationships/image" Target="../media/image10.emf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33" Type="http://schemas.openxmlformats.org/officeDocument/2006/relationships/image" Target="../media/image31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0" Type="http://schemas.openxmlformats.org/officeDocument/2006/relationships/image" Target="../media/image18.png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emf"/><Relationship Id="rId24" Type="http://schemas.openxmlformats.org/officeDocument/2006/relationships/image" Target="../media/image22.png"/><Relationship Id="rId32" Type="http://schemas.openxmlformats.org/officeDocument/2006/relationships/image" Target="../media/image30.png"/><Relationship Id="rId5" Type="http://schemas.openxmlformats.org/officeDocument/2006/relationships/image" Target="../media/image3.emf"/><Relationship Id="rId15" Type="http://schemas.openxmlformats.org/officeDocument/2006/relationships/image" Target="../media/image13.tiff"/><Relationship Id="rId23" Type="http://schemas.openxmlformats.org/officeDocument/2006/relationships/image" Target="../media/image21.png"/><Relationship Id="rId28" Type="http://schemas.openxmlformats.org/officeDocument/2006/relationships/image" Target="../media/image26.png"/><Relationship Id="rId10" Type="http://schemas.openxmlformats.org/officeDocument/2006/relationships/image" Target="../media/image8.emf"/><Relationship Id="rId19" Type="http://schemas.openxmlformats.org/officeDocument/2006/relationships/image" Target="../media/image17.png"/><Relationship Id="rId31" Type="http://schemas.openxmlformats.org/officeDocument/2006/relationships/image" Target="../media/image29.png"/><Relationship Id="rId4" Type="http://schemas.openxmlformats.org/officeDocument/2006/relationships/image" Target="../media/image2.emf"/><Relationship Id="rId9" Type="http://schemas.openxmlformats.org/officeDocument/2006/relationships/image" Target="../media/image7.png"/><Relationship Id="rId14" Type="http://schemas.openxmlformats.org/officeDocument/2006/relationships/image" Target="../media/image12.emf"/><Relationship Id="rId22" Type="http://schemas.openxmlformats.org/officeDocument/2006/relationships/image" Target="../media/image20.png"/><Relationship Id="rId27" Type="http://schemas.openxmlformats.org/officeDocument/2006/relationships/image" Target="../media/image25.png"/><Relationship Id="rId30" Type="http://schemas.openxmlformats.org/officeDocument/2006/relationships/image" Target="../media/image28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4183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F1F7662F-F590-EA40-B696-8A6E75B4604A}"/>
              </a:ext>
            </a:extLst>
          </p:cNvPr>
          <p:cNvGrpSpPr/>
          <p:nvPr/>
        </p:nvGrpSpPr>
        <p:grpSpPr>
          <a:xfrm>
            <a:off x="-252718" y="-40997"/>
            <a:ext cx="43179848" cy="3308351"/>
            <a:chOff x="-252718" y="-414228"/>
            <a:chExt cx="43179848" cy="3308351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8335141E-F887-7E4D-A6FF-8137FF04AF73}"/>
                </a:ext>
              </a:extLst>
            </p:cNvPr>
            <p:cNvSpPr/>
            <p:nvPr/>
          </p:nvSpPr>
          <p:spPr>
            <a:xfrm>
              <a:off x="-129351" y="-414228"/>
              <a:ext cx="42933114" cy="3308351"/>
            </a:xfrm>
            <a:prstGeom prst="rect">
              <a:avLst/>
            </a:prstGeom>
            <a:solidFill>
              <a:srgbClr val="03183B"/>
            </a:solidFill>
            <a:ln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ysClr val="windowText" lastClr="000000"/>
                  </a:solidFill>
                </a:ln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4C58B81-8A6D-574A-AAC7-96B925EC6892}"/>
                </a:ext>
              </a:extLst>
            </p:cNvPr>
            <p:cNvSpPr txBox="1"/>
            <p:nvPr/>
          </p:nvSpPr>
          <p:spPr>
            <a:xfrm>
              <a:off x="-252718" y="-334532"/>
              <a:ext cx="43179848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chemeClr val="bg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Robust Asymmetric Learning in POMDPs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19E113E-0372-904A-960E-0E7F08ED939F}"/>
                </a:ext>
              </a:extLst>
            </p:cNvPr>
            <p:cNvSpPr txBox="1"/>
            <p:nvPr/>
          </p:nvSpPr>
          <p:spPr>
            <a:xfrm>
              <a:off x="-252718" y="1509303"/>
              <a:ext cx="4317984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bg1">
                      <a:lumMod val="75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Andrew </a:t>
              </a:r>
              <a:r>
                <a:rPr lang="en-US" sz="4400" dirty="0">
                  <a:solidFill>
                    <a:schemeClr val="bg1">
                      <a:lumMod val="75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Warrington</a:t>
              </a:r>
              <a:r>
                <a:rPr lang="en-US" sz="4800" dirty="0">
                  <a:solidFill>
                    <a:schemeClr val="bg1">
                      <a:lumMod val="75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*, J. Wilder Lavington*, Adam Ścibior, Mark Schmidt &amp; Frank Wood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109ADF4-08D1-A643-B123-53E210306EB2}"/>
                </a:ext>
              </a:extLst>
            </p:cNvPr>
            <p:cNvSpPr txBox="1"/>
            <p:nvPr/>
          </p:nvSpPr>
          <p:spPr>
            <a:xfrm>
              <a:off x="-32317" y="2367579"/>
              <a:ext cx="428037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>
                      <a:lumMod val="75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*Denotes Equal Contribution, Paper ID 9327, email: </a:t>
              </a:r>
              <a:r>
                <a:rPr lang="en-US" sz="2400" dirty="0" err="1">
                  <a:solidFill>
                    <a:schemeClr val="bg1">
                      <a:lumMod val="75000"/>
                    </a:schemeClr>
                  </a:solidFill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andrew.Warrington@keble.ox.ac.uk</a:t>
              </a:r>
              <a:endParaRPr lang="en-US" sz="2400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CA59C1D0-96AE-A34B-9B1C-61E348593B33}"/>
              </a:ext>
            </a:extLst>
          </p:cNvPr>
          <p:cNvSpPr txBox="1"/>
          <p:nvPr/>
        </p:nvSpPr>
        <p:spPr>
          <a:xfrm>
            <a:off x="50503015" y="124027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649EC6E9-873F-7440-9545-0F3222EA9982}"/>
              </a:ext>
            </a:extLst>
          </p:cNvPr>
          <p:cNvGrpSpPr/>
          <p:nvPr/>
        </p:nvGrpSpPr>
        <p:grpSpPr>
          <a:xfrm>
            <a:off x="28646780" y="21436327"/>
            <a:ext cx="13311632" cy="3346146"/>
            <a:chOff x="14656214" y="10799042"/>
            <a:chExt cx="13311632" cy="5348947"/>
          </a:xfrm>
        </p:grpSpPr>
        <p:sp>
          <p:nvSpPr>
            <p:cNvPr id="295" name="Rounded Rectangle 294">
              <a:extLst>
                <a:ext uri="{FF2B5EF4-FFF2-40B4-BE49-F238E27FC236}">
                  <a16:creationId xmlns:a16="http://schemas.microsoft.com/office/drawing/2014/main" id="{0119360F-7E80-7D4F-A9AC-A18F36085BC7}"/>
                </a:ext>
              </a:extLst>
            </p:cNvPr>
            <p:cNvSpPr/>
            <p:nvPr/>
          </p:nvSpPr>
          <p:spPr>
            <a:xfrm>
              <a:off x="14656215" y="10799044"/>
              <a:ext cx="13311631" cy="5348945"/>
            </a:xfrm>
            <a:prstGeom prst="roundRect">
              <a:avLst>
                <a:gd name="adj" fmla="val 16964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F833D6A2-3D3E-5143-A902-199D6EF71325}"/>
                </a:ext>
              </a:extLst>
            </p:cNvPr>
            <p:cNvSpPr txBox="1"/>
            <p:nvPr/>
          </p:nvSpPr>
          <p:spPr>
            <a:xfrm>
              <a:off x="14656214" y="10799042"/>
              <a:ext cx="13311629" cy="5060911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en-US" sz="40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Key References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[pin2017a] 	</a:t>
              </a:r>
              <a:r>
                <a:rPr lang="en-GB" sz="1600" dirty="0"/>
                <a:t>Pinto, L., </a:t>
              </a:r>
              <a:r>
                <a:rPr lang="en-GB" sz="1600" dirty="0" err="1"/>
                <a:t>Andrychowicz</a:t>
              </a:r>
              <a:r>
                <a:rPr lang="en-GB" sz="1600" dirty="0"/>
                <a:t>, M., </a:t>
              </a:r>
              <a:r>
                <a:rPr lang="en-GB" sz="1600" dirty="0" err="1"/>
                <a:t>Welinder</a:t>
              </a:r>
              <a:r>
                <a:rPr lang="en-GB" sz="1600" dirty="0"/>
                <a:t>, P., Zaremba, W., &amp; </a:t>
              </a:r>
              <a:r>
                <a:rPr lang="en-GB" sz="1600" dirty="0" err="1"/>
                <a:t>Abbeel</a:t>
              </a:r>
              <a:r>
                <a:rPr lang="en-GB" sz="1600" dirty="0"/>
                <a:t>, P. (2017). Asymmetric actor critic for image-based robot learning. </a:t>
              </a:r>
              <a:r>
                <a:rPr lang="en-GB" sz="1600" i="1" dirty="0"/>
                <a:t>Robotics: Science and Systems XIV</a:t>
              </a:r>
              <a:r>
                <a:rPr lang="en-GB" sz="1600" dirty="0"/>
                <a:t>. 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[ros2011a] 	</a:t>
              </a:r>
              <a:r>
                <a:rPr lang="en-GB" sz="1600" dirty="0"/>
                <a:t>Ross, S., Gordon, G., &amp; </a:t>
              </a:r>
              <a:r>
                <a:rPr lang="en-GB" sz="1600" dirty="0" err="1"/>
                <a:t>Bagnell</a:t>
              </a:r>
              <a:r>
                <a:rPr lang="en-GB" sz="1600" dirty="0"/>
                <a:t>, D. (2011). A reduction of imitation learning and structured prediction to no-regret online learning. </a:t>
              </a:r>
              <a:r>
                <a:rPr lang="en-GB" sz="1600" i="1" dirty="0"/>
                <a:t>Proceedings of the Fourteenth International Conference on Artificial Intelligence and Statistics (pp. 627-635). JMLR Workshop and Conference Proceedings</a:t>
              </a:r>
              <a:r>
                <a:rPr lang="en-GB" sz="1600" dirty="0"/>
                <a:t>.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[sch2015a] 	</a:t>
              </a:r>
              <a:r>
                <a:rPr lang="en-GB" sz="1600" dirty="0"/>
                <a:t>Schulman, J., Levine, S., </a:t>
              </a:r>
              <a:r>
                <a:rPr lang="en-GB" sz="1600" dirty="0" err="1"/>
                <a:t>Abbeel</a:t>
              </a:r>
              <a:r>
                <a:rPr lang="en-GB" sz="1600" dirty="0"/>
                <a:t>, P., Jordan, M., &amp; Moritz, P. (2015). Trust region policy optimization. </a:t>
              </a:r>
              <a:r>
                <a:rPr lang="en-GB" sz="1600" i="1" dirty="0"/>
                <a:t>International conference on machine learning (pp. 1889-1897). PMLR.</a:t>
              </a:r>
              <a:r>
                <a:rPr lang="en-GB" sz="1600" dirty="0"/>
                <a:t> 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[wei2020a] 	</a:t>
              </a:r>
              <a:r>
                <a:rPr lang="en-GB" sz="1600" dirty="0" err="1"/>
                <a:t>Weihs</a:t>
              </a:r>
              <a:r>
                <a:rPr lang="en-GB" sz="1600" dirty="0"/>
                <a:t>, L., Jain, U., Salvador, J., </a:t>
              </a:r>
              <a:r>
                <a:rPr lang="en-GB" sz="1600" dirty="0" err="1"/>
                <a:t>Lazebnik</a:t>
              </a:r>
              <a:r>
                <a:rPr lang="en-GB" sz="1600" dirty="0"/>
                <a:t>, S., </a:t>
              </a:r>
              <a:r>
                <a:rPr lang="en-GB" sz="1600" dirty="0" err="1"/>
                <a:t>Kembhavi</a:t>
              </a:r>
              <a:r>
                <a:rPr lang="en-GB" sz="1600" dirty="0"/>
                <a:t>, A., &amp; Schwing, A. (2020). Bridging the imitation gap by adaptive insubordination. </a:t>
              </a:r>
              <a:r>
                <a:rPr lang="en-GB" sz="1600" i="1" dirty="0" err="1"/>
                <a:t>arXiv</a:t>
              </a:r>
              <a:r>
                <a:rPr lang="en-GB" sz="1600" i="1" dirty="0"/>
                <a:t> preprint arXiv:2007.12173</a:t>
              </a:r>
              <a:r>
                <a:rPr lang="en-GB" sz="1600" dirty="0"/>
                <a:t>. 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BF96D32-FB6E-8C47-A1C7-DFD9C3583E0F}"/>
              </a:ext>
            </a:extLst>
          </p:cNvPr>
          <p:cNvGrpSpPr/>
          <p:nvPr/>
        </p:nvGrpSpPr>
        <p:grpSpPr>
          <a:xfrm>
            <a:off x="28645575" y="18313102"/>
            <a:ext cx="13319994" cy="2712085"/>
            <a:chOff x="28645575" y="20800071"/>
            <a:chExt cx="13324020" cy="2712085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0A2EE62-185D-6E40-9923-01093CFB78FA}"/>
                </a:ext>
              </a:extLst>
            </p:cNvPr>
            <p:cNvGrpSpPr/>
            <p:nvPr/>
          </p:nvGrpSpPr>
          <p:grpSpPr>
            <a:xfrm>
              <a:off x="28645575" y="20800071"/>
              <a:ext cx="13324020" cy="2712085"/>
              <a:chOff x="28836477" y="20007591"/>
              <a:chExt cx="13133119" cy="2712085"/>
            </a:xfrm>
          </p:grpSpPr>
          <p:sp>
            <p:nvSpPr>
              <p:cNvPr id="358" name="Rounded Rectangle 357">
                <a:extLst>
                  <a:ext uri="{FF2B5EF4-FFF2-40B4-BE49-F238E27FC236}">
                    <a16:creationId xmlns:a16="http://schemas.microsoft.com/office/drawing/2014/main" id="{64EDC366-CC21-6B41-BA40-3EF87D94C58A}"/>
                  </a:ext>
                </a:extLst>
              </p:cNvPr>
              <p:cNvSpPr/>
              <p:nvPr/>
            </p:nvSpPr>
            <p:spPr>
              <a:xfrm>
                <a:off x="28837665" y="20042394"/>
                <a:ext cx="13131931" cy="2677282"/>
              </a:xfrm>
              <a:prstGeom prst="roundRect">
                <a:avLst>
                  <a:gd name="adj" fmla="val 21876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2" name="TextBox 361">
                <a:extLst>
                  <a:ext uri="{FF2B5EF4-FFF2-40B4-BE49-F238E27FC236}">
                    <a16:creationId xmlns:a16="http://schemas.microsoft.com/office/drawing/2014/main" id="{F1BFE090-2005-1A48-A140-968C9BF526CB}"/>
                  </a:ext>
                </a:extLst>
              </p:cNvPr>
              <p:cNvSpPr txBox="1"/>
              <p:nvPr/>
            </p:nvSpPr>
            <p:spPr>
              <a:xfrm>
                <a:off x="28836477" y="20007591"/>
                <a:ext cx="13129152" cy="2553804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000"/>
                  </a:spcAft>
                </a:pPr>
                <a:r>
                  <a:rPr lang="en-US" sz="40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Source Code &amp; Additional Materials</a:t>
                </a:r>
              </a:p>
              <a:p>
                <a:pPr marL="401638" indent="-401638">
                  <a:lnSpc>
                    <a:spcPct val="110000"/>
                  </a:lnSpc>
                  <a:spcAft>
                    <a:spcPts val="300"/>
                  </a:spcAft>
                  <a:buFont typeface="System Font Regular"/>
                  <a:buChar char="-"/>
                </a:pPr>
                <a:r>
                  <a:rPr lang="en-GB" sz="28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Source code: </a:t>
                </a:r>
                <a:r>
                  <a:rPr lang="en-US" sz="2800" dirty="0">
                    <a:solidFill>
                      <a:srgbClr val="0070C0"/>
                    </a:solidFill>
                    <a:latin typeface="Courier New" panose="02070309020205020404" pitchFamily="49" charset="0"/>
                    <a:ea typeface="Open Sans Light" panose="020B0306030504020204" pitchFamily="34" charset="0"/>
                    <a:cs typeface="Courier New" panose="02070309020205020404" pitchFamily="49" charset="0"/>
                  </a:rPr>
                  <a:t>www.github.com/plai-group/a2d</a:t>
                </a:r>
              </a:p>
              <a:p>
                <a:pPr marL="401638" indent="-401638">
                  <a:lnSpc>
                    <a:spcPct val="110000"/>
                  </a:lnSpc>
                  <a:spcAft>
                    <a:spcPts val="300"/>
                  </a:spcAft>
                  <a:buFont typeface="System Font Regular"/>
                  <a:buChar char="-"/>
                </a:pPr>
                <a:r>
                  <a:rPr lang="en-US" sz="28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Also includes links and materials for talk, poster &amp; paper.</a:t>
                </a:r>
              </a:p>
              <a:p>
                <a:pPr marL="401638" indent="-401638">
                  <a:lnSpc>
                    <a:spcPct val="110000"/>
                  </a:lnSpc>
                  <a:spcAft>
                    <a:spcPts val="300"/>
                  </a:spcAft>
                  <a:buFont typeface="System Font Regular"/>
                  <a:buChar char="-"/>
                </a:pPr>
                <a:r>
                  <a:rPr lang="en-US" sz="28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Paper: </a:t>
                </a:r>
                <a:r>
                  <a:rPr lang="en-US" sz="2800" dirty="0" err="1">
                    <a:solidFill>
                      <a:srgbClr val="0070C0"/>
                    </a:solidFill>
                    <a:latin typeface="Courier New" panose="02070309020205020404" pitchFamily="49" charset="0"/>
                    <a:ea typeface="Open Sans Light" panose="020B0306030504020204" pitchFamily="34" charset="0"/>
                    <a:cs typeface="Courier New" panose="02070309020205020404" pitchFamily="49" charset="0"/>
                  </a:rPr>
                  <a:t>www.arxiv.org</a:t>
                </a:r>
                <a:r>
                  <a:rPr lang="en-US" sz="2800" dirty="0">
                    <a:solidFill>
                      <a:srgbClr val="0070C0"/>
                    </a:solidFill>
                    <a:latin typeface="Courier New" panose="02070309020205020404" pitchFamily="49" charset="0"/>
                    <a:ea typeface="Open Sans Light" panose="020B0306030504020204" pitchFamily="34" charset="0"/>
                    <a:cs typeface="Courier New" panose="02070309020205020404" pitchFamily="49" charset="0"/>
                  </a:rPr>
                  <a:t>/pdf/2012.15566.pdf </a:t>
                </a:r>
              </a:p>
            </p:txBody>
          </p:sp>
        </p:grpSp>
        <p:pic>
          <p:nvPicPr>
            <p:cNvPr id="364" name="Picture 363">
              <a:extLst>
                <a:ext uri="{FF2B5EF4-FFF2-40B4-BE49-F238E27FC236}">
                  <a16:creationId xmlns:a16="http://schemas.microsoft.com/office/drawing/2014/main" id="{1FB2CFE3-549B-BD42-B83A-E29B35FAC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548651" y="21186029"/>
              <a:ext cx="2141214" cy="2141214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2C681E3-963B-FD40-BDA2-6BED51DF374D}"/>
              </a:ext>
            </a:extLst>
          </p:cNvPr>
          <p:cNvGrpSpPr/>
          <p:nvPr/>
        </p:nvGrpSpPr>
        <p:grpSpPr>
          <a:xfrm>
            <a:off x="28646781" y="3610973"/>
            <a:ext cx="13320000" cy="14325865"/>
            <a:chOff x="28646781" y="5915060"/>
            <a:chExt cx="13320000" cy="14325865"/>
          </a:xfrm>
        </p:grpSpPr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DEAA2F0A-0516-A649-817E-1F420EAE48F9}"/>
                </a:ext>
              </a:extLst>
            </p:cNvPr>
            <p:cNvGrpSpPr/>
            <p:nvPr/>
          </p:nvGrpSpPr>
          <p:grpSpPr>
            <a:xfrm>
              <a:off x="28646781" y="5915060"/>
              <a:ext cx="13320000" cy="14325865"/>
              <a:chOff x="14835913" y="12875964"/>
              <a:chExt cx="13131933" cy="6414878"/>
            </a:xfrm>
          </p:grpSpPr>
          <p:sp>
            <p:nvSpPr>
              <p:cNvPr id="266" name="Rounded Rectangle 265">
                <a:extLst>
                  <a:ext uri="{FF2B5EF4-FFF2-40B4-BE49-F238E27FC236}">
                    <a16:creationId xmlns:a16="http://schemas.microsoft.com/office/drawing/2014/main" id="{C52AF79A-342A-CA4B-906F-A886B8A1EBAE}"/>
                  </a:ext>
                </a:extLst>
              </p:cNvPr>
              <p:cNvSpPr/>
              <p:nvPr/>
            </p:nvSpPr>
            <p:spPr>
              <a:xfrm>
                <a:off x="14835915" y="12875964"/>
                <a:ext cx="13131931" cy="6414878"/>
              </a:xfrm>
              <a:prstGeom prst="roundRect">
                <a:avLst>
                  <a:gd name="adj" fmla="val 4911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7" name="TextBox 266">
                <a:extLst>
                  <a:ext uri="{FF2B5EF4-FFF2-40B4-BE49-F238E27FC236}">
                    <a16:creationId xmlns:a16="http://schemas.microsoft.com/office/drawing/2014/main" id="{333C7BC1-DA90-F84D-8748-24345DAD2439}"/>
                  </a:ext>
                </a:extLst>
              </p:cNvPr>
              <p:cNvSpPr txBox="1"/>
              <p:nvPr/>
            </p:nvSpPr>
            <p:spPr>
              <a:xfrm>
                <a:off x="14835913" y="12875964"/>
                <a:ext cx="13123682" cy="1323717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en-US" sz="48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Autonomous Vehicles</a:t>
                </a:r>
              </a:p>
              <a:p>
                <a:pPr marL="415925" indent="-415925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Occluded hazard scenario, based on CARLA Challenge.</a:t>
                </a:r>
              </a:p>
              <a:p>
                <a:pPr marL="500063" indent="-500063">
                  <a:buFont typeface="Arial" panose="020B0604020202020204" pitchFamily="34" charset="0"/>
                  <a:buChar char="•"/>
                </a:pPr>
                <a:endParaRPr lang="en-US" sz="6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D8C108B8-668F-0540-AD18-63D37204C6AE}"/>
                </a:ext>
              </a:extLst>
            </p:cNvPr>
            <p:cNvGrpSpPr/>
            <p:nvPr/>
          </p:nvGrpSpPr>
          <p:grpSpPr>
            <a:xfrm>
              <a:off x="35445913" y="8259247"/>
              <a:ext cx="6315405" cy="11439732"/>
              <a:chOff x="35445913" y="8259247"/>
              <a:chExt cx="6315405" cy="11439732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15FDD75F-8955-444C-AFF0-23FBADEE1165}"/>
                  </a:ext>
                </a:extLst>
              </p:cNvPr>
              <p:cNvGrpSpPr/>
              <p:nvPr/>
            </p:nvGrpSpPr>
            <p:grpSpPr>
              <a:xfrm>
                <a:off x="35445913" y="8259247"/>
                <a:ext cx="6315405" cy="10014618"/>
                <a:chOff x="35773363" y="8228437"/>
                <a:chExt cx="5857663" cy="9288756"/>
              </a:xfrm>
            </p:grpSpPr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1AD2830E-DF38-614A-828C-413972BFE8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/>
                <a:stretch/>
              </p:blipFill>
              <p:spPr>
                <a:xfrm>
                  <a:off x="35851694" y="8228437"/>
                  <a:ext cx="5627894" cy="4615469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C0101ABC-E0D1-0949-9274-B401FF574F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rcRect/>
                <a:stretch/>
              </p:blipFill>
              <p:spPr>
                <a:xfrm>
                  <a:off x="35773363" y="12842897"/>
                  <a:ext cx="5857663" cy="4674296"/>
                </a:xfrm>
                <a:prstGeom prst="rect">
                  <a:avLst/>
                </a:prstGeom>
              </p:spPr>
            </p:pic>
          </p:grp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87F03E83-475D-9442-8E54-12FB03638701}"/>
                  </a:ext>
                </a:extLst>
              </p:cNvPr>
              <p:cNvSpPr txBox="1"/>
              <p:nvPr/>
            </p:nvSpPr>
            <p:spPr>
              <a:xfrm>
                <a:off x="35445913" y="18313984"/>
                <a:ext cx="6315405" cy="138499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/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Figure 5:  Top: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A2D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converges to a policy with a higher reward more quickly and reliably than direct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RL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.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AIL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converges almost immediately but to a bad policy.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 Bottom: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A2D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learns a policy that avoids the child with near certainty, whereas AIL cannot learn this behavior.  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0DB498C-AC0F-F349-91C0-135722F639B6}"/>
                </a:ext>
              </a:extLst>
            </p:cNvPr>
            <p:cNvGrpSpPr/>
            <p:nvPr/>
          </p:nvGrpSpPr>
          <p:grpSpPr>
            <a:xfrm>
              <a:off x="29069983" y="8337320"/>
              <a:ext cx="6008170" cy="11638657"/>
              <a:chOff x="29069983" y="8337320"/>
              <a:chExt cx="6008170" cy="11638657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841ED2C8-7875-6547-9B6B-BF2EB47C8316}"/>
                  </a:ext>
                </a:extLst>
              </p:cNvPr>
              <p:cNvGrpSpPr/>
              <p:nvPr/>
            </p:nvGrpSpPr>
            <p:grpSpPr>
              <a:xfrm>
                <a:off x="29092038" y="8337320"/>
                <a:ext cx="5986115" cy="9807453"/>
                <a:chOff x="28945950" y="8940312"/>
                <a:chExt cx="5423658" cy="8885939"/>
              </a:xfrm>
            </p:grpSpPr>
            <p:pic>
              <p:nvPicPr>
                <p:cNvPr id="31" name="Picture 30" descr="A picture containing text, outdoor, road, highway&#10;&#10;Description automatically generated">
                  <a:extLst>
                    <a:ext uri="{FF2B5EF4-FFF2-40B4-BE49-F238E27FC236}">
                      <a16:creationId xmlns:a16="http://schemas.microsoft.com/office/drawing/2014/main" id="{488ACF9B-7CB4-8645-8867-E306B3E7CA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8965933" y="12730922"/>
                  <a:ext cx="5403675" cy="2377617"/>
                </a:xfrm>
                <a:prstGeom prst="rect">
                  <a:avLst/>
                </a:prstGeom>
              </p:spPr>
            </p:pic>
            <p:pic>
              <p:nvPicPr>
                <p:cNvPr id="33" name="Picture 32" descr="A blue car parked on the side of the road&#10;&#10;Description automatically generated with low confidence">
                  <a:extLst>
                    <a:ext uri="{FF2B5EF4-FFF2-40B4-BE49-F238E27FC236}">
                      <a16:creationId xmlns:a16="http://schemas.microsoft.com/office/drawing/2014/main" id="{99244850-B64F-0249-9E9C-D5ECC04FC3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12198" b="8845"/>
                <a:stretch/>
              </p:blipFill>
              <p:spPr>
                <a:xfrm>
                  <a:off x="28945950" y="8940312"/>
                  <a:ext cx="5423658" cy="3661014"/>
                </a:xfrm>
                <a:prstGeom prst="rect">
                  <a:avLst/>
                </a:prstGeom>
              </p:spPr>
            </p:pic>
            <p:pic>
              <p:nvPicPr>
                <p:cNvPr id="19" name="Picture 18" descr="Chart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539AB840-9CB8-0043-93AE-43CDE2401E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l="1578" t="1840" r="1543" b="1969"/>
                <a:stretch/>
              </p:blipFill>
              <p:spPr>
                <a:xfrm>
                  <a:off x="28965933" y="15247032"/>
                  <a:ext cx="2597668" cy="257921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17" name="Picture 16" descr="Chart, bar chart&#10;&#10;Description automatically generated">
                  <a:extLst>
                    <a:ext uri="{FF2B5EF4-FFF2-40B4-BE49-F238E27FC236}">
                      <a16:creationId xmlns:a16="http://schemas.microsoft.com/office/drawing/2014/main" id="{9E38CBB7-9B48-BF4D-8C9D-67BA24C410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/>
                <a:srcRect l="1261" t="1841" r="1860" b="1968"/>
                <a:stretch/>
              </p:blipFill>
              <p:spPr>
                <a:xfrm>
                  <a:off x="31771940" y="15247032"/>
                  <a:ext cx="2597668" cy="257921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</p:grp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709AD33B-5EC8-764E-806D-4E05B68839E5}"/>
                  </a:ext>
                </a:extLst>
              </p:cNvPr>
              <p:cNvSpPr txBox="1"/>
              <p:nvPr/>
            </p:nvSpPr>
            <p:spPr>
              <a:xfrm>
                <a:off x="29069983" y="18313984"/>
                <a:ext cx="6008170" cy="166199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1">
                <a:spAutoFit/>
              </a:bodyPr>
              <a:lstStyle/>
              <a:p>
                <a:pPr algn="just"/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Figure 4:  Top: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Scenario illustrations.  The car must drive to the end of the road to earn reward.  A child darts from behind the parked vehicle with fixed probability and must be avoided.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 Middle: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Monocular camera view available to the trainee. 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Bottom: 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Schematic of the scenario with and without the child, and the path of the vehicle.</a:t>
                </a:r>
                <a:endPara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C6C2019-13E9-C14C-8E1A-FF383DC60D48}"/>
              </a:ext>
            </a:extLst>
          </p:cNvPr>
          <p:cNvGrpSpPr/>
          <p:nvPr/>
        </p:nvGrpSpPr>
        <p:grpSpPr>
          <a:xfrm>
            <a:off x="14742057" y="16829963"/>
            <a:ext cx="13320001" cy="7952510"/>
            <a:chOff x="14742055" y="17717850"/>
            <a:chExt cx="13320001" cy="795251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DEE3F4CE-07C0-3C40-BDB9-9776850D685A}"/>
                </a:ext>
              </a:extLst>
            </p:cNvPr>
            <p:cNvGrpSpPr/>
            <p:nvPr/>
          </p:nvGrpSpPr>
          <p:grpSpPr>
            <a:xfrm>
              <a:off x="14742055" y="17717850"/>
              <a:ext cx="13320001" cy="7952510"/>
              <a:chOff x="14742052" y="19499819"/>
              <a:chExt cx="13320001" cy="7952510"/>
            </a:xfrm>
          </p:grpSpPr>
          <p:grpSp>
            <p:nvGrpSpPr>
              <p:cNvPr id="387" name="Group 386">
                <a:extLst>
                  <a:ext uri="{FF2B5EF4-FFF2-40B4-BE49-F238E27FC236}">
                    <a16:creationId xmlns:a16="http://schemas.microsoft.com/office/drawing/2014/main" id="{54642EDA-F941-AC49-A16C-05008003EB37}"/>
                  </a:ext>
                </a:extLst>
              </p:cNvPr>
              <p:cNvGrpSpPr/>
              <p:nvPr/>
            </p:nvGrpSpPr>
            <p:grpSpPr>
              <a:xfrm>
                <a:off x="14742052" y="19499819"/>
                <a:ext cx="13320001" cy="7952510"/>
                <a:chOff x="14835912" y="12505097"/>
                <a:chExt cx="13131934" cy="5350720"/>
              </a:xfrm>
            </p:grpSpPr>
            <p:sp>
              <p:nvSpPr>
                <p:cNvPr id="388" name="Rounded Rectangle 387">
                  <a:extLst>
                    <a:ext uri="{FF2B5EF4-FFF2-40B4-BE49-F238E27FC236}">
                      <a16:creationId xmlns:a16="http://schemas.microsoft.com/office/drawing/2014/main" id="{7505E54C-420B-324A-BA9E-EB59CD5800FF}"/>
                    </a:ext>
                  </a:extLst>
                </p:cNvPr>
                <p:cNvSpPr/>
                <p:nvPr/>
              </p:nvSpPr>
              <p:spPr>
                <a:xfrm>
                  <a:off x="14835915" y="12505112"/>
                  <a:ext cx="13131931" cy="5350705"/>
                </a:xfrm>
                <a:prstGeom prst="roundRect">
                  <a:avLst>
                    <a:gd name="adj" fmla="val 7237"/>
                  </a:avLst>
                </a:prstGeom>
                <a:solidFill>
                  <a:schemeClr val="bg1"/>
                </a:solidFill>
                <a:ln w="127000">
                  <a:solidFill>
                    <a:srgbClr val="0318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9" name="TextBox 388">
                  <a:extLst>
                    <a:ext uri="{FF2B5EF4-FFF2-40B4-BE49-F238E27FC236}">
                      <a16:creationId xmlns:a16="http://schemas.microsoft.com/office/drawing/2014/main" id="{3F24B1AC-3A80-BB49-AFCC-AD6D4A2BC3F7}"/>
                    </a:ext>
                  </a:extLst>
                </p:cNvPr>
                <p:cNvSpPr txBox="1"/>
                <p:nvPr/>
              </p:nvSpPr>
              <p:spPr>
                <a:xfrm>
                  <a:off x="14835912" y="12505097"/>
                  <a:ext cx="13131758" cy="1293206"/>
                </a:xfrm>
                <a:prstGeom prst="rect">
                  <a:avLst/>
                </a:prstGeom>
                <a:noFill/>
              </p:spPr>
              <p:txBody>
                <a:bodyPr wrap="square" lIns="360000" tIns="288000" rtlCol="0">
                  <a:spAutoFit/>
                </a:bodyPr>
                <a:lstStyle/>
                <a:p>
                  <a:pPr>
                    <a:spcAft>
                      <a:spcPts val="1800"/>
                    </a:spcAft>
                  </a:pPr>
                  <a:r>
                    <a:rPr lang="en-US" sz="4800" b="1" u="sng" dirty="0" err="1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Gridworld</a:t>
                  </a:r>
                  <a:endParaRPr lang="en-US" sz="48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  <a:p>
                  <a:r>
                    <a:rPr lang="en-US" sz="4000" dirty="0">
                      <a:solidFill>
                        <a:schemeClr val="bg1"/>
                      </a:solidFill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Help</a:t>
                  </a:r>
                  <a:endParaRPr lang="en-US" sz="6600" dirty="0">
                    <a:solidFill>
                      <a:schemeClr val="bg1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</p:txBody>
            </p:sp>
          </p:grp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6C2ADC46-E54E-2043-88DD-244669E62526}"/>
                  </a:ext>
                </a:extLst>
              </p:cNvPr>
              <p:cNvSpPr txBox="1"/>
              <p:nvPr/>
            </p:nvSpPr>
            <p:spPr>
              <a:xfrm>
                <a:off x="15038417" y="26144069"/>
                <a:ext cx="12860114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1">
                <a:spAutoFit/>
              </a:bodyPr>
              <a:lstStyle/>
              <a:p>
                <a:pPr algn="just"/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Figure 3.a:  Top: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Frozen Lake.  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Bottom: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Tiger Door.  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Left: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Reward plots for various approaches.  We see that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A2D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converges to the optimal POMDP policy, in commensurate time for both representations.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AIL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converges quickly but to a  to a bad policy.  Direct RL converges slowly.  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Right: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Divergence between expert and trainee policies during training.  AIL is unable to reduce 	the divergence due to the inherent </a:t>
                </a:r>
                <a:r>
                  <a:rPr lang="en-US" dirty="0" err="1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unidenfiability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, whereas A2D converges to a low divergence.</a:t>
                </a:r>
              </a:p>
            </p:txBody>
          </p:sp>
        </p:grp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DDB625CF-A440-9840-8D23-27C54D62C1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8853686" y="18121252"/>
              <a:ext cx="8555566" cy="588589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32062F73-EC0D-1A4D-B472-9465655CB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5096990" y="21452889"/>
              <a:ext cx="6120815" cy="2929417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24A58A4D-DB84-5845-BF02-19EE508A95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b="10598"/>
            <a:stretch/>
          </p:blipFill>
          <p:spPr>
            <a:xfrm>
              <a:off x="21451633" y="18720802"/>
              <a:ext cx="6096999" cy="2682826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9A4DCCD8-7CE2-3444-9851-74535D38B4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b="12772"/>
            <a:stretch/>
          </p:blipFill>
          <p:spPr>
            <a:xfrm>
              <a:off x="15091905" y="18828673"/>
              <a:ext cx="6120815" cy="2555264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0235E4A6-8DFB-9D40-80DF-EDF21CD8D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21457225" y="21361232"/>
              <a:ext cx="6096999" cy="3000868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0494D32-4B59-A044-9073-015673A700F9}"/>
              </a:ext>
            </a:extLst>
          </p:cNvPr>
          <p:cNvGrpSpPr/>
          <p:nvPr/>
        </p:nvGrpSpPr>
        <p:grpSpPr>
          <a:xfrm>
            <a:off x="-47590" y="24582210"/>
            <a:ext cx="43090784" cy="2483425"/>
            <a:chOff x="-47590" y="24743969"/>
            <a:chExt cx="43090784" cy="248342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4D19D5F-3739-4844-AAD7-2AECDA885F9C}"/>
                </a:ext>
              </a:extLst>
            </p:cNvPr>
            <p:cNvSpPr/>
            <p:nvPr/>
          </p:nvSpPr>
          <p:spPr>
            <a:xfrm>
              <a:off x="-47590" y="25283907"/>
              <a:ext cx="42957583" cy="1373140"/>
            </a:xfrm>
            <a:prstGeom prst="rect">
              <a:avLst/>
            </a:prstGeom>
            <a:solidFill>
              <a:srgbClr val="03183B"/>
            </a:solidFill>
            <a:ln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ysClr val="windowText" lastClr="000000"/>
                  </a:solidFill>
                </a:ln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D4D81BF-766E-634F-A14E-45983377AF2E}"/>
                </a:ext>
              </a:extLst>
            </p:cNvPr>
            <p:cNvGrpSpPr/>
            <p:nvPr/>
          </p:nvGrpSpPr>
          <p:grpSpPr>
            <a:xfrm>
              <a:off x="26586874" y="24743969"/>
              <a:ext cx="16456320" cy="2483425"/>
              <a:chOff x="16437652" y="25656227"/>
              <a:chExt cx="27100698" cy="4089768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ED1E29AC-A39B-344D-90DA-7C239C2C33D2}"/>
                  </a:ext>
                </a:extLst>
              </p:cNvPr>
              <p:cNvGrpSpPr/>
              <p:nvPr/>
            </p:nvGrpSpPr>
            <p:grpSpPr>
              <a:xfrm>
                <a:off x="16437652" y="25656227"/>
                <a:ext cx="27100698" cy="4089768"/>
                <a:chOff x="4608016" y="32025344"/>
                <a:chExt cx="27100698" cy="4089768"/>
              </a:xfrm>
            </p:grpSpPr>
            <p:grpSp>
              <p:nvGrpSpPr>
                <p:cNvPr id="92" name="Group 91">
                  <a:extLst>
                    <a:ext uri="{FF2B5EF4-FFF2-40B4-BE49-F238E27FC236}">
                      <a16:creationId xmlns:a16="http://schemas.microsoft.com/office/drawing/2014/main" id="{83A0AABE-825E-9E4C-B881-FD453E19FDCE}"/>
                    </a:ext>
                  </a:extLst>
                </p:cNvPr>
                <p:cNvGrpSpPr/>
                <p:nvPr/>
              </p:nvGrpSpPr>
              <p:grpSpPr>
                <a:xfrm>
                  <a:off x="11592688" y="32614510"/>
                  <a:ext cx="9355267" cy="2939876"/>
                  <a:chOff x="-6819004" y="28058308"/>
                  <a:chExt cx="8397051" cy="2638757"/>
                </a:xfrm>
              </p:grpSpPr>
              <p:pic>
                <p:nvPicPr>
                  <p:cNvPr id="93" name="Picture 92">
                    <a:extLst>
                      <a:ext uri="{FF2B5EF4-FFF2-40B4-BE49-F238E27FC236}">
                        <a16:creationId xmlns:a16="http://schemas.microsoft.com/office/drawing/2014/main" id="{C287F1B9-D228-7B4B-9061-0F39A59996A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5"/>
                  <a:srcRect r="42403"/>
                  <a:stretch/>
                </p:blipFill>
                <p:spPr>
                  <a:xfrm>
                    <a:off x="-6819004" y="28058308"/>
                    <a:ext cx="7337586" cy="2638757"/>
                  </a:xfrm>
                  <a:prstGeom prst="rect">
                    <a:avLst/>
                  </a:prstGeom>
                </p:spPr>
              </p:pic>
              <p:sp>
                <p:nvSpPr>
                  <p:cNvPr id="94" name="Rectangle 93">
                    <a:extLst>
                      <a:ext uri="{FF2B5EF4-FFF2-40B4-BE49-F238E27FC236}">
                        <a16:creationId xmlns:a16="http://schemas.microsoft.com/office/drawing/2014/main" id="{A5B75BB8-483E-F840-B504-099F549D0327}"/>
                      </a:ext>
                    </a:extLst>
                  </p:cNvPr>
                  <p:cNvSpPr/>
                  <p:nvPr/>
                </p:nvSpPr>
                <p:spPr>
                  <a:xfrm>
                    <a:off x="-4748026" y="29214625"/>
                    <a:ext cx="6201410" cy="1149488"/>
                  </a:xfrm>
                  <a:prstGeom prst="rect">
                    <a:avLst/>
                  </a:prstGeom>
                  <a:solidFill>
                    <a:srgbClr val="04183B"/>
                  </a:solidFill>
                  <a:ln>
                    <a:solidFill>
                      <a:srgbClr val="04183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</p:txBody>
              </p:sp>
              <p:pic>
                <p:nvPicPr>
                  <p:cNvPr id="95" name="Picture 94">
                    <a:extLst>
                      <a:ext uri="{FF2B5EF4-FFF2-40B4-BE49-F238E27FC236}">
                        <a16:creationId xmlns:a16="http://schemas.microsoft.com/office/drawing/2014/main" id="{AB8CFAED-07E8-494D-A7E8-756E2D42D76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5"/>
                  <a:srcRect l="50967" t="23071" b="60836"/>
                  <a:stretch/>
                </p:blipFill>
                <p:spPr>
                  <a:xfrm>
                    <a:off x="-4668444" y="29171920"/>
                    <a:ext cx="6246491" cy="424658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96" name="Picture 95">
                  <a:extLst>
                    <a:ext uri="{FF2B5EF4-FFF2-40B4-BE49-F238E27FC236}">
                      <a16:creationId xmlns:a16="http://schemas.microsoft.com/office/drawing/2014/main" id="{32689993-2425-2044-9ED9-16699A76F1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4608016" y="33047789"/>
                  <a:ext cx="6984672" cy="2151461"/>
                </a:xfrm>
                <a:prstGeom prst="rect">
                  <a:avLst/>
                </a:prstGeom>
              </p:spPr>
            </p:pic>
            <p:pic>
              <p:nvPicPr>
                <p:cNvPr id="22" name="Picture 21" descr="A picture containing shirt&#10;&#10;Description automatically generated">
                  <a:extLst>
                    <a:ext uri="{FF2B5EF4-FFF2-40B4-BE49-F238E27FC236}">
                      <a16:creationId xmlns:a16="http://schemas.microsoft.com/office/drawing/2014/main" id="{2E54159A-3FFF-F645-92B0-6C9C715BE7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7618944" y="32025344"/>
                  <a:ext cx="4089770" cy="4089768"/>
                </a:xfrm>
                <a:prstGeom prst="rect">
                  <a:avLst/>
                </a:prstGeom>
              </p:spPr>
            </p:pic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7886C2BF-CB83-0D44-A71C-A1C6ACE6FA23}"/>
                  </a:ext>
                </a:extLst>
              </p:cNvPr>
              <p:cNvGrpSpPr/>
              <p:nvPr/>
            </p:nvGrpSpPr>
            <p:grpSpPr>
              <a:xfrm>
                <a:off x="32846392" y="26832252"/>
                <a:ext cx="6533392" cy="1714822"/>
                <a:chOff x="32421796" y="28502777"/>
                <a:chExt cx="7382583" cy="1937709"/>
              </a:xfrm>
            </p:grpSpPr>
            <p:sp>
              <p:nvSpPr>
                <p:cNvPr id="143" name="Rectangle 142">
                  <a:extLst>
                    <a:ext uri="{FF2B5EF4-FFF2-40B4-BE49-F238E27FC236}">
                      <a16:creationId xmlns:a16="http://schemas.microsoft.com/office/drawing/2014/main" id="{C836D9B6-5C72-5A49-B1B1-4978B01D3B60}"/>
                    </a:ext>
                  </a:extLst>
                </p:cNvPr>
                <p:cNvSpPr/>
                <p:nvPr/>
              </p:nvSpPr>
              <p:spPr>
                <a:xfrm>
                  <a:off x="32638702" y="28502777"/>
                  <a:ext cx="6906655" cy="1937709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3212E5B6-1158-0249-A959-E4C2945F48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 rot="16200000">
                  <a:off x="35144231" y="25780340"/>
                  <a:ext cx="1937709" cy="7382583"/>
                </a:xfrm>
                <a:prstGeom prst="rect">
                  <a:avLst/>
                </a:prstGeom>
                <a:effectLst>
                  <a:softEdge rad="0"/>
                </a:effectLst>
              </p:spPr>
            </p:pic>
          </p:grp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F2516B4-76C2-7742-B09E-81C1FE8EB139}"/>
              </a:ext>
            </a:extLst>
          </p:cNvPr>
          <p:cNvGrpSpPr/>
          <p:nvPr/>
        </p:nvGrpSpPr>
        <p:grpSpPr>
          <a:xfrm>
            <a:off x="14744175" y="10569150"/>
            <a:ext cx="13319999" cy="5871064"/>
            <a:chOff x="14744173" y="11091273"/>
            <a:chExt cx="13319999" cy="587106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66BD640-921D-4F44-B880-637834C333F5}"/>
                </a:ext>
              </a:extLst>
            </p:cNvPr>
            <p:cNvGrpSpPr/>
            <p:nvPr/>
          </p:nvGrpSpPr>
          <p:grpSpPr>
            <a:xfrm>
              <a:off x="14744173" y="11091273"/>
              <a:ext cx="13319999" cy="5871064"/>
              <a:chOff x="14744173" y="11274155"/>
              <a:chExt cx="13319999" cy="5871064"/>
            </a:xfrm>
          </p:grpSpPr>
          <p:grpSp>
            <p:nvGrpSpPr>
              <p:cNvPr id="374" name="Group 373">
                <a:extLst>
                  <a:ext uri="{FF2B5EF4-FFF2-40B4-BE49-F238E27FC236}">
                    <a16:creationId xmlns:a16="http://schemas.microsoft.com/office/drawing/2014/main" id="{986545B5-8FFD-D344-9803-F724D3D51005}"/>
                  </a:ext>
                </a:extLst>
              </p:cNvPr>
              <p:cNvGrpSpPr/>
              <p:nvPr/>
            </p:nvGrpSpPr>
            <p:grpSpPr>
              <a:xfrm>
                <a:off x="14744173" y="11274155"/>
                <a:ext cx="13319999" cy="5871064"/>
                <a:chOff x="14835914" y="9474436"/>
                <a:chExt cx="13131932" cy="6833675"/>
              </a:xfrm>
            </p:grpSpPr>
            <p:sp>
              <p:nvSpPr>
                <p:cNvPr id="375" name="Rounded Rectangle 374">
                  <a:extLst>
                    <a:ext uri="{FF2B5EF4-FFF2-40B4-BE49-F238E27FC236}">
                      <a16:creationId xmlns:a16="http://schemas.microsoft.com/office/drawing/2014/main" id="{148BA0CE-B48F-9A4F-A2A7-7AD9F87A47D1}"/>
                    </a:ext>
                  </a:extLst>
                </p:cNvPr>
                <p:cNvSpPr/>
                <p:nvPr/>
              </p:nvSpPr>
              <p:spPr>
                <a:xfrm>
                  <a:off x="14835915" y="9477233"/>
                  <a:ext cx="13131931" cy="6830878"/>
                </a:xfrm>
                <a:prstGeom prst="roundRect">
                  <a:avLst>
                    <a:gd name="adj" fmla="val 8888"/>
                  </a:avLst>
                </a:prstGeom>
                <a:solidFill>
                  <a:schemeClr val="bg1"/>
                </a:solidFill>
                <a:ln w="127000">
                  <a:solidFill>
                    <a:srgbClr val="0318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6" name="TextBox 375">
                  <a:extLst>
                    <a:ext uri="{FF2B5EF4-FFF2-40B4-BE49-F238E27FC236}">
                      <a16:creationId xmlns:a16="http://schemas.microsoft.com/office/drawing/2014/main" id="{2B1DF6E4-C03F-7446-B5D5-45A5DF9095A1}"/>
                    </a:ext>
                  </a:extLst>
                </p:cNvPr>
                <p:cNvSpPr txBox="1"/>
                <p:nvPr/>
              </p:nvSpPr>
              <p:spPr>
                <a:xfrm>
                  <a:off x="14835914" y="9474436"/>
                  <a:ext cx="7423537" cy="4082093"/>
                </a:xfrm>
                <a:prstGeom prst="rect">
                  <a:avLst/>
                </a:prstGeom>
                <a:noFill/>
              </p:spPr>
              <p:txBody>
                <a:bodyPr wrap="square" lIns="360000" tIns="288000" rtlCol="0">
                  <a:spAutoFit/>
                </a:bodyPr>
                <a:lstStyle/>
                <a:p>
                  <a:pPr algn="just">
                    <a:spcAft>
                      <a:spcPts val="1800"/>
                    </a:spcAft>
                  </a:pPr>
                  <a:r>
                    <a:rPr lang="en-US" sz="4800" b="1" u="sng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A2D Algorithm</a:t>
                  </a:r>
                </a:p>
                <a:p>
                  <a:pPr marL="457200" indent="-457200" algn="just">
                    <a:spcAft>
                      <a:spcPts val="600"/>
                    </a:spcAft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Builds directly on DAgger + RL.</a:t>
                  </a:r>
                </a:p>
                <a:p>
                  <a:pPr marL="457200" indent="-457200" algn="just">
                    <a:spcAft>
                      <a:spcPts val="600"/>
                    </a:spcAft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Mix between expert and trainee</a:t>
                  </a:r>
                </a:p>
                <a:p>
                  <a:pPr marL="457200" indent="-457200" algn="just">
                    <a:spcAft>
                      <a:spcPts val="600"/>
                    </a:spcAft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Use Monte Carlo + GAE update:</a:t>
                  </a:r>
                </a:p>
                <a:p>
                  <a:pPr marL="457200" indent="-457200" algn="just">
                    <a:spcAft>
                      <a:spcPts val="600"/>
                    </a:spcAft>
                    <a:buFont typeface="System Font Regular"/>
                    <a:buChar char="-"/>
                  </a:pPr>
                  <a:endParaRPr lang="en-US" sz="3200" dirty="0"/>
                </a:p>
              </p:txBody>
            </p:sp>
          </p:grpSp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D438627B-D1E3-3247-93D3-B71CCD0C24C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362058" y="11793160"/>
                <a:ext cx="5466168" cy="437293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035E302C-1508-FB4C-849D-FD6DA914010E}"/>
                </a:ext>
              </a:extLst>
            </p:cNvPr>
            <p:cNvSpPr txBox="1"/>
            <p:nvPr/>
          </p:nvSpPr>
          <p:spPr>
            <a:xfrm>
              <a:off x="22360948" y="16083092"/>
              <a:ext cx="5466168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1">
              <a:spAutoFit/>
            </a:bodyPr>
            <a:lstStyle/>
            <a:p>
              <a:pPr algn="just"/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Algorithm 1: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A2D algorithm.  Steps in blue highlight additional steps beyond Dagger </a:t>
              </a: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[ross2011a]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.</a:t>
              </a:r>
            </a:p>
          </p:txBody>
        </p:sp>
      </p:grpSp>
      <p:pic>
        <p:nvPicPr>
          <p:cNvPr id="21" name="Picture 20" descr="Text, letter&#10;&#10;Description automatically generated">
            <a:extLst>
              <a:ext uri="{FF2B5EF4-FFF2-40B4-BE49-F238E27FC236}">
                <a16:creationId xmlns:a16="http://schemas.microsoft.com/office/drawing/2014/main" id="{5AB6A5DE-45ED-F64C-84B7-A3EB4481C357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4916225" y="13533027"/>
            <a:ext cx="7210107" cy="2599352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154BF2B-DDEF-904E-B98B-5268D6E8B4E3}"/>
              </a:ext>
            </a:extLst>
          </p:cNvPr>
          <p:cNvGrpSpPr/>
          <p:nvPr/>
        </p:nvGrpSpPr>
        <p:grpSpPr>
          <a:xfrm>
            <a:off x="845355" y="15036776"/>
            <a:ext cx="13311631" cy="9939608"/>
            <a:chOff x="845353" y="15558899"/>
            <a:chExt cx="13311631" cy="9939608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B2932FCE-35BC-9245-BDD8-CF2F71726BF6}"/>
                </a:ext>
              </a:extLst>
            </p:cNvPr>
            <p:cNvGrpSpPr/>
            <p:nvPr/>
          </p:nvGrpSpPr>
          <p:grpSpPr>
            <a:xfrm>
              <a:off x="845353" y="15558899"/>
              <a:ext cx="13311631" cy="9939608"/>
              <a:chOff x="845350" y="17706632"/>
              <a:chExt cx="13311631" cy="9939608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66B4A6F9-D236-7644-81B6-80E036D89350}"/>
                  </a:ext>
                </a:extLst>
              </p:cNvPr>
              <p:cNvGrpSpPr/>
              <p:nvPr/>
            </p:nvGrpSpPr>
            <p:grpSpPr>
              <a:xfrm>
                <a:off x="845350" y="17706632"/>
                <a:ext cx="13311631" cy="9939608"/>
                <a:chOff x="845350" y="17706632"/>
                <a:chExt cx="13311631" cy="9939608"/>
              </a:xfrm>
            </p:grpSpPr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FE4BA5EF-F64E-634F-802D-2F12EFD0E9C6}"/>
                    </a:ext>
                  </a:extLst>
                </p:cNvPr>
                <p:cNvGrpSpPr/>
                <p:nvPr/>
              </p:nvGrpSpPr>
              <p:grpSpPr>
                <a:xfrm>
                  <a:off x="845350" y="17706632"/>
                  <a:ext cx="13311631" cy="9939608"/>
                  <a:chOff x="845350" y="18522704"/>
                  <a:chExt cx="13311631" cy="9939608"/>
                </a:xfrm>
              </p:grpSpPr>
              <p:grpSp>
                <p:nvGrpSpPr>
                  <p:cNvPr id="391" name="Group 390">
                    <a:extLst>
                      <a:ext uri="{FF2B5EF4-FFF2-40B4-BE49-F238E27FC236}">
                        <a16:creationId xmlns:a16="http://schemas.microsoft.com/office/drawing/2014/main" id="{CB1C7D7F-02A7-384D-A780-11754C455316}"/>
                      </a:ext>
                    </a:extLst>
                  </p:cNvPr>
                  <p:cNvGrpSpPr/>
                  <p:nvPr/>
                </p:nvGrpSpPr>
                <p:grpSpPr>
                  <a:xfrm>
                    <a:off x="845350" y="18522704"/>
                    <a:ext cx="13311631" cy="9939608"/>
                    <a:chOff x="14835912" y="10978433"/>
                    <a:chExt cx="13123682" cy="14489654"/>
                  </a:xfrm>
                </p:grpSpPr>
                <p:sp>
                  <p:nvSpPr>
                    <p:cNvPr id="392" name="Rounded Rectangle 391">
                      <a:extLst>
                        <a:ext uri="{FF2B5EF4-FFF2-40B4-BE49-F238E27FC236}">
                          <a16:creationId xmlns:a16="http://schemas.microsoft.com/office/drawing/2014/main" id="{88E43B38-2EA5-E14D-B7BD-FB18AE5F52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835915" y="11058473"/>
                      <a:ext cx="13123679" cy="14134106"/>
                    </a:xfrm>
                    <a:prstGeom prst="roundRect">
                      <a:avLst>
                        <a:gd name="adj" fmla="val 5797"/>
                      </a:avLst>
                    </a:prstGeom>
                    <a:solidFill>
                      <a:schemeClr val="bg1"/>
                    </a:solidFill>
                    <a:ln w="127000">
                      <a:solidFill>
                        <a:srgbClr val="03183B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393" name="TextBox 392">
                      <a:extLst>
                        <a:ext uri="{FF2B5EF4-FFF2-40B4-BE49-F238E27FC236}">
                          <a16:creationId xmlns:a16="http://schemas.microsoft.com/office/drawing/2014/main" id="{339A3D30-6175-5746-93DD-1C6B157EB2C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4835912" y="10978433"/>
                      <a:ext cx="13065947" cy="1448965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360000" tIns="288000" rtlCol="0">
                      <a:spAutoFit/>
                    </a:bodyPr>
                    <a:lstStyle/>
                    <a:p>
                      <a:pPr>
                        <a:spcAft>
                          <a:spcPts val="1800"/>
                        </a:spcAft>
                      </a:pPr>
                      <a:r>
                        <a:rPr lang="en-US" sz="4800" b="1" u="sng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Asymmetric Imitation Learning</a:t>
                      </a: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Learn agent (referred to as a </a:t>
                      </a:r>
                      <a:r>
                        <a:rPr lang="en-US" sz="3200" i="1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trainee</a:t>
                      </a: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) by imitating expert.</a:t>
                      </a: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Minimize KL-divergence between trainee and expert:</a:t>
                      </a: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endPara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  <a:p>
                      <a:pPr>
                        <a:spcAft>
                          <a:spcPts val="600"/>
                        </a:spcAft>
                      </a:pPr>
                      <a:endParaRPr lang="en-US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Definition 1 &amp; Theorem 1:  Solution to minimization is referred to as the </a:t>
                      </a:r>
                      <a:r>
                        <a:rPr lang="en-US" sz="3200" i="1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implicit policy</a:t>
                      </a: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:  (also discussed by </a:t>
                      </a:r>
                      <a:r>
                        <a:rPr lang="en-US" sz="3200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Weihs</a:t>
                      </a:r>
                      <a:r>
                        <a:rPr lang="en-US" sz="3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</a:t>
                      </a:r>
                      <a:r>
                        <a:rPr lang="en-US" sz="3200" i="1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et al. </a:t>
                      </a:r>
                      <a:r>
                        <a:rPr lang="en-US" sz="320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[wei2020a]</a:t>
                      </a: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) </a:t>
                      </a: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endPara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endParaRPr lang="en-US" sz="9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Learn variational approximation: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endParaRPr lang="en-US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  <a:p>
                      <a:pPr>
                        <a:spcAft>
                          <a:spcPts val="600"/>
                        </a:spcAft>
                      </a:pPr>
                      <a:endParaRPr lang="en-US" sz="28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Can define convergent iteration:</a:t>
                      </a: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endPara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endParaRPr lang="en-US" sz="16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  <a:p>
                      <a:pPr marL="457200" indent="-457200">
                        <a:spcAft>
                          <a:spcPts val="600"/>
                        </a:spcAft>
                        <a:buFont typeface="System Font Regular"/>
                        <a:buChar char="-"/>
                      </a:pP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Definition 2 &amp; Theorem 2:  AIL is only </a:t>
                      </a:r>
                      <a:r>
                        <a:rPr lang="en-US" sz="3200" i="1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guaranteed</a:t>
                      </a: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to recover the optimal trainee if the MDP and POMDP are </a:t>
                      </a:r>
                      <a:r>
                        <a:rPr lang="en-US" sz="3200" i="1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identifiable</a:t>
                      </a:r>
                      <a:r>
                        <a:rPr lang="en-US" sz="3200" dirty="0"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:</a:t>
                      </a:r>
                    </a:p>
                    <a:p>
                      <a:pPr>
                        <a:spcAft>
                          <a:spcPts val="600"/>
                        </a:spcAft>
                      </a:pPr>
                      <a:endPara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p:txBody>
                </p:sp>
              </p:grpSp>
              <p:pic>
                <p:nvPicPr>
                  <p:cNvPr id="54" name="Picture 53" descr="Text&#10;&#10;Description automatically generated">
                    <a:extLst>
                      <a:ext uri="{FF2B5EF4-FFF2-40B4-BE49-F238E27FC236}">
                        <a16:creationId xmlns:a16="http://schemas.microsoft.com/office/drawing/2014/main" id="{854DAF95-3D05-6C49-8A36-99B9A81C80B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1"/>
                  <a:srcRect b="41720"/>
                  <a:stretch/>
                </p:blipFill>
                <p:spPr>
                  <a:xfrm>
                    <a:off x="1229681" y="21040293"/>
                    <a:ext cx="6304280" cy="698710"/>
                  </a:xfrm>
                  <a:prstGeom prst="rect">
                    <a:avLst/>
                  </a:prstGeom>
                </p:spPr>
              </p:pic>
              <p:pic>
                <p:nvPicPr>
                  <p:cNvPr id="140" name="Picture 139" descr="Text&#10;&#10;Description automatically generated">
                    <a:extLst>
                      <a:ext uri="{FF2B5EF4-FFF2-40B4-BE49-F238E27FC236}">
                        <a16:creationId xmlns:a16="http://schemas.microsoft.com/office/drawing/2014/main" id="{EBB84416-DDCD-F448-B2A5-B37430C033A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1"/>
                  <a:srcRect t="58280"/>
                  <a:stretch/>
                </p:blipFill>
                <p:spPr>
                  <a:xfrm>
                    <a:off x="7535177" y="20985327"/>
                    <a:ext cx="6304280" cy="500169"/>
                  </a:xfrm>
                  <a:prstGeom prst="rect">
                    <a:avLst/>
                  </a:prstGeom>
                </p:spPr>
              </p:pic>
              <p:pic>
                <p:nvPicPr>
                  <p:cNvPr id="56" name="Picture 55" descr="Text&#10;&#10;Description automatically generated">
                    <a:extLst>
                      <a:ext uri="{FF2B5EF4-FFF2-40B4-BE49-F238E27FC236}">
                        <a16:creationId xmlns:a16="http://schemas.microsoft.com/office/drawing/2014/main" id="{15151719-CDCF-3049-9114-1955A3A7E78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2"/>
                  <a:stretch>
                    <a:fillRect/>
                  </a:stretch>
                </p:blipFill>
                <p:spPr>
                  <a:xfrm>
                    <a:off x="5267608" y="22921226"/>
                    <a:ext cx="4475480" cy="584200"/>
                  </a:xfrm>
                  <a:prstGeom prst="rect">
                    <a:avLst/>
                  </a:prstGeom>
                </p:spPr>
              </p:pic>
              <p:pic>
                <p:nvPicPr>
                  <p:cNvPr id="58" name="Picture 57" descr="Text&#10;&#10;Description automatically generated">
                    <a:extLst>
                      <a:ext uri="{FF2B5EF4-FFF2-40B4-BE49-F238E27FC236}">
                        <a16:creationId xmlns:a16="http://schemas.microsoft.com/office/drawing/2014/main" id="{18DE9FD5-B015-754B-84A0-B90000DA26B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3"/>
                  <a:srcRect b="55682"/>
                  <a:stretch/>
                </p:blipFill>
                <p:spPr>
                  <a:xfrm>
                    <a:off x="1468441" y="24249404"/>
                    <a:ext cx="6065520" cy="729429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3" name="Group 62">
                  <a:extLst>
                    <a:ext uri="{FF2B5EF4-FFF2-40B4-BE49-F238E27FC236}">
                      <a16:creationId xmlns:a16="http://schemas.microsoft.com/office/drawing/2014/main" id="{8BF74078-531C-0F4E-932C-EA5F117ABF47}"/>
                    </a:ext>
                  </a:extLst>
                </p:cNvPr>
                <p:cNvGrpSpPr/>
                <p:nvPr/>
              </p:nvGrpSpPr>
              <p:grpSpPr>
                <a:xfrm>
                  <a:off x="4349921" y="24790275"/>
                  <a:ext cx="6408156" cy="772160"/>
                  <a:chOff x="4349921" y="25677765"/>
                  <a:chExt cx="6408156" cy="772160"/>
                </a:xfrm>
              </p:grpSpPr>
              <p:pic>
                <p:nvPicPr>
                  <p:cNvPr id="62" name="Picture 61">
                    <a:extLst>
                      <a:ext uri="{FF2B5EF4-FFF2-40B4-BE49-F238E27FC236}">
                        <a16:creationId xmlns:a16="http://schemas.microsoft.com/office/drawing/2014/main" id="{44DE19E1-6182-C74D-916A-0976A62E375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4"/>
                  <a:stretch>
                    <a:fillRect/>
                  </a:stretch>
                </p:blipFill>
                <p:spPr>
                  <a:xfrm>
                    <a:off x="4349921" y="25677765"/>
                    <a:ext cx="6294120" cy="772160"/>
                  </a:xfrm>
                  <a:prstGeom prst="rect">
                    <a:avLst/>
                  </a:prstGeom>
                </p:spPr>
              </p:pic>
              <p:pic>
                <p:nvPicPr>
                  <p:cNvPr id="148" name="Picture 147" descr="Text&#10;&#10;Description automatically generated">
                    <a:extLst>
                      <a:ext uri="{FF2B5EF4-FFF2-40B4-BE49-F238E27FC236}">
                        <a16:creationId xmlns:a16="http://schemas.microsoft.com/office/drawing/2014/main" id="{3BC50612-3FA0-F94B-9D51-36726E51162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3"/>
                  <a:srcRect l="97667" t="72381"/>
                  <a:stretch/>
                </p:blipFill>
                <p:spPr>
                  <a:xfrm>
                    <a:off x="10616557" y="25988232"/>
                    <a:ext cx="141520" cy="454574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8DB28B1A-0410-FF4D-9256-EE84C344AE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046184" y="26833130"/>
                <a:ext cx="4851400" cy="431800"/>
              </a:xfrm>
              <a:prstGeom prst="rect">
                <a:avLst/>
              </a:prstGeom>
            </p:spPr>
          </p:pic>
        </p:grpSp>
        <p:pic>
          <p:nvPicPr>
            <p:cNvPr id="134" name="Picture 133" descr="Text&#10;&#10;Description automatically generated">
              <a:extLst>
                <a:ext uri="{FF2B5EF4-FFF2-40B4-BE49-F238E27FC236}">
                  <a16:creationId xmlns:a16="http://schemas.microsoft.com/office/drawing/2014/main" id="{D9C212D0-5F8A-E94D-8DCA-C0707ADF0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3"/>
            <a:srcRect t="43286"/>
            <a:stretch/>
          </p:blipFill>
          <p:spPr>
            <a:xfrm>
              <a:off x="7401265" y="21081560"/>
              <a:ext cx="6065520" cy="933468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5CDAD9A-72D1-9A47-B06D-7F1DCCE7F378}"/>
              </a:ext>
            </a:extLst>
          </p:cNvPr>
          <p:cNvGrpSpPr/>
          <p:nvPr/>
        </p:nvGrpSpPr>
        <p:grpSpPr>
          <a:xfrm>
            <a:off x="845356" y="9711211"/>
            <a:ext cx="13319999" cy="4990808"/>
            <a:chOff x="845354" y="10233334"/>
            <a:chExt cx="13319999" cy="4990808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6E9E070-2F98-FD45-961D-D9B90F1FFD85}"/>
                </a:ext>
              </a:extLst>
            </p:cNvPr>
            <p:cNvGrpSpPr/>
            <p:nvPr/>
          </p:nvGrpSpPr>
          <p:grpSpPr>
            <a:xfrm>
              <a:off x="845354" y="10233334"/>
              <a:ext cx="13319999" cy="4990808"/>
              <a:chOff x="836984" y="13500719"/>
              <a:chExt cx="13319999" cy="4990808"/>
            </a:xfrm>
          </p:grpSpPr>
          <p:grpSp>
            <p:nvGrpSpPr>
              <p:cNvPr id="370" name="Group 369">
                <a:extLst>
                  <a:ext uri="{FF2B5EF4-FFF2-40B4-BE49-F238E27FC236}">
                    <a16:creationId xmlns:a16="http://schemas.microsoft.com/office/drawing/2014/main" id="{DF6577D5-CB72-2D4B-8C15-A70D641E5C85}"/>
                  </a:ext>
                </a:extLst>
              </p:cNvPr>
              <p:cNvGrpSpPr/>
              <p:nvPr/>
            </p:nvGrpSpPr>
            <p:grpSpPr>
              <a:xfrm>
                <a:off x="836984" y="13500719"/>
                <a:ext cx="13319999" cy="4990808"/>
                <a:chOff x="14835914" y="4147028"/>
                <a:chExt cx="13320000" cy="4990808"/>
              </a:xfrm>
            </p:grpSpPr>
            <p:sp>
              <p:nvSpPr>
                <p:cNvPr id="371" name="Rounded Rectangle 370">
                  <a:extLst>
                    <a:ext uri="{FF2B5EF4-FFF2-40B4-BE49-F238E27FC236}">
                      <a16:creationId xmlns:a16="http://schemas.microsoft.com/office/drawing/2014/main" id="{D6CA6E8B-6E1A-FB4B-8C89-4E21DB4EAAF5}"/>
                    </a:ext>
                  </a:extLst>
                </p:cNvPr>
                <p:cNvSpPr/>
                <p:nvPr/>
              </p:nvSpPr>
              <p:spPr>
                <a:xfrm>
                  <a:off x="14835914" y="4171529"/>
                  <a:ext cx="13320000" cy="4966307"/>
                </a:xfrm>
                <a:prstGeom prst="roundRect">
                  <a:avLst>
                    <a:gd name="adj" fmla="val 14276"/>
                  </a:avLst>
                </a:prstGeom>
                <a:solidFill>
                  <a:schemeClr val="bg1"/>
                </a:solidFill>
                <a:ln w="127000">
                  <a:solidFill>
                    <a:srgbClr val="0318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2" name="TextBox 371">
                  <a:extLst>
                    <a:ext uri="{FF2B5EF4-FFF2-40B4-BE49-F238E27FC236}">
                      <a16:creationId xmlns:a16="http://schemas.microsoft.com/office/drawing/2014/main" id="{66653C2B-AA11-0A4D-B5F8-15B16164DEB9}"/>
                    </a:ext>
                  </a:extLst>
                </p:cNvPr>
                <p:cNvSpPr txBox="1"/>
                <p:nvPr/>
              </p:nvSpPr>
              <p:spPr>
                <a:xfrm>
                  <a:off x="14835914" y="4147028"/>
                  <a:ext cx="8897739" cy="1075643"/>
                </a:xfrm>
                <a:prstGeom prst="rect">
                  <a:avLst/>
                </a:prstGeom>
                <a:noFill/>
              </p:spPr>
              <p:txBody>
                <a:bodyPr wrap="square" lIns="360000" tIns="288000" rtlCol="0">
                  <a:spAutoFit/>
                </a:bodyPr>
                <a:lstStyle/>
                <a:p>
                  <a:pPr>
                    <a:spcAft>
                      <a:spcPts val="1800"/>
                    </a:spcAft>
                  </a:pPr>
                  <a:r>
                    <a:rPr lang="en-US" sz="4800" b="1" u="sng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Asymmetric Environments</a:t>
                  </a:r>
                </a:p>
              </p:txBody>
            </p:sp>
          </p:grpSp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72A76773-9C44-1143-92ED-FB593CF3B2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44863" y="14812162"/>
                <a:ext cx="3306200" cy="3306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" name="Picture 4">
                <a:extLst>
                  <a:ext uri="{FF2B5EF4-FFF2-40B4-BE49-F238E27FC236}">
                    <a16:creationId xmlns:a16="http://schemas.microsoft.com/office/drawing/2014/main" id="{3C4EA893-4928-D14B-9861-A52C45278AB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03974" y="14812164"/>
                <a:ext cx="3306198" cy="330619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8" descr="Text, icon&#10;&#10;Description automatically generated">
                <a:extLst>
                  <a:ext uri="{FF2B5EF4-FFF2-40B4-BE49-F238E27FC236}">
                    <a16:creationId xmlns:a16="http://schemas.microsoft.com/office/drawing/2014/main" id="{BE95306F-02F7-BC4C-AB01-0C96D13E22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793391" y="14564160"/>
                <a:ext cx="5070790" cy="1745142"/>
              </a:xfrm>
              <a:prstGeom prst="rect">
                <a:avLst/>
              </a:prstGeom>
            </p:spPr>
          </p:pic>
        </p:grp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63721CCB-6890-9346-8B5D-7CBD3E81D1DE}"/>
                </a:ext>
              </a:extLst>
            </p:cNvPr>
            <p:cNvSpPr txBox="1"/>
            <p:nvPr/>
          </p:nvSpPr>
          <p:spPr>
            <a:xfrm>
              <a:off x="8931427" y="13081032"/>
              <a:ext cx="4941124" cy="193899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1">
              <a:spAutoFit/>
            </a:bodyPr>
            <a:lstStyle/>
            <a:p>
              <a:pPr algn="just"/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Figure 2: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Illustration of the asymmetric grid world environment, </a:t>
              </a:r>
              <a:r>
                <a:rPr lang="en-US" i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Frozen Lake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.  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Left: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 The full environment, showing the weak patch of ice.  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Center: 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The high-dimensional, partial image-based observation available at runtime.  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Right: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 The low-dimensional, complete </a:t>
              </a:r>
              <a:r>
                <a:rPr lang="en-US" i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asymmetric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state representation available at train time.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4A667CD-CB9B-8F41-8CDB-69985462140A}"/>
              </a:ext>
            </a:extLst>
          </p:cNvPr>
          <p:cNvGrpSpPr/>
          <p:nvPr/>
        </p:nvGrpSpPr>
        <p:grpSpPr>
          <a:xfrm>
            <a:off x="836983" y="3529829"/>
            <a:ext cx="13320000" cy="5785812"/>
            <a:chOff x="836983" y="4051952"/>
            <a:chExt cx="13320000" cy="578581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CBD6CEC-9065-0C46-AFDF-53BED05ACD0D}"/>
                </a:ext>
              </a:extLst>
            </p:cNvPr>
            <p:cNvGrpSpPr/>
            <p:nvPr/>
          </p:nvGrpSpPr>
          <p:grpSpPr>
            <a:xfrm>
              <a:off x="836983" y="4051952"/>
              <a:ext cx="13320000" cy="5785812"/>
              <a:chOff x="836983" y="4051952"/>
              <a:chExt cx="13320000" cy="5785812"/>
            </a:xfrm>
          </p:grpSpPr>
          <p:grpSp>
            <p:nvGrpSpPr>
              <p:cNvPr id="291" name="Group 290">
                <a:extLst>
                  <a:ext uri="{FF2B5EF4-FFF2-40B4-BE49-F238E27FC236}">
                    <a16:creationId xmlns:a16="http://schemas.microsoft.com/office/drawing/2014/main" id="{C54F8F60-C73C-2340-835F-6A42AF4C0B3E}"/>
                  </a:ext>
                </a:extLst>
              </p:cNvPr>
              <p:cNvGrpSpPr/>
              <p:nvPr/>
            </p:nvGrpSpPr>
            <p:grpSpPr>
              <a:xfrm>
                <a:off x="836983" y="4051952"/>
                <a:ext cx="13320000" cy="5785812"/>
                <a:chOff x="14835913" y="4894118"/>
                <a:chExt cx="13320001" cy="5785812"/>
              </a:xfrm>
            </p:grpSpPr>
            <p:sp>
              <p:nvSpPr>
                <p:cNvPr id="292" name="Rounded Rectangle 291">
                  <a:extLst>
                    <a:ext uri="{FF2B5EF4-FFF2-40B4-BE49-F238E27FC236}">
                      <a16:creationId xmlns:a16="http://schemas.microsoft.com/office/drawing/2014/main" id="{8E1A5325-629B-6945-BEF8-F74A70BD757F}"/>
                    </a:ext>
                  </a:extLst>
                </p:cNvPr>
                <p:cNvSpPr/>
                <p:nvPr/>
              </p:nvSpPr>
              <p:spPr>
                <a:xfrm>
                  <a:off x="14835914" y="4978558"/>
                  <a:ext cx="13320000" cy="5701372"/>
                </a:xfrm>
                <a:prstGeom prst="roundRect">
                  <a:avLst>
                    <a:gd name="adj" fmla="val 9109"/>
                  </a:avLst>
                </a:prstGeom>
                <a:solidFill>
                  <a:schemeClr val="bg1"/>
                </a:solidFill>
                <a:ln w="127000">
                  <a:solidFill>
                    <a:srgbClr val="0318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3" name="TextBox 292">
                  <a:extLst>
                    <a:ext uri="{FF2B5EF4-FFF2-40B4-BE49-F238E27FC236}">
                      <a16:creationId xmlns:a16="http://schemas.microsoft.com/office/drawing/2014/main" id="{46529A65-3683-AD46-BCE0-FA1589564604}"/>
                    </a:ext>
                  </a:extLst>
                </p:cNvPr>
                <p:cNvSpPr txBox="1"/>
                <p:nvPr/>
              </p:nvSpPr>
              <p:spPr>
                <a:xfrm>
                  <a:off x="14835913" y="4894118"/>
                  <a:ext cx="13319997" cy="3443727"/>
                </a:xfrm>
                <a:prstGeom prst="rect">
                  <a:avLst/>
                </a:prstGeom>
                <a:noFill/>
              </p:spPr>
              <p:txBody>
                <a:bodyPr wrap="square" lIns="360000" tIns="288000" rtlCol="0">
                  <a:spAutoFit/>
                </a:bodyPr>
                <a:lstStyle/>
                <a:p>
                  <a:pPr>
                    <a:spcAft>
                      <a:spcPts val="1800"/>
                    </a:spcAft>
                  </a:pPr>
                  <a:r>
                    <a:rPr lang="en-US" sz="4800" b="1" u="sng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TL;DR</a:t>
                  </a: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Imitation learning and asymmetric information can expedite RL.</a:t>
                  </a: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However, using both can lead to catastrophic policies.   </a:t>
                  </a: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We introduce </a:t>
                  </a:r>
                  <a:r>
                    <a:rPr lang="en-US" sz="3200" i="1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Adaptive Asymmetric DAgger </a:t>
                  </a: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(A2D).</a:t>
                  </a: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A2D updates the </a:t>
                  </a:r>
                  <a:r>
                    <a:rPr lang="en-US" sz="3200" i="1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expert</a:t>
                  </a: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 to maximize the reward of the </a:t>
                  </a:r>
                  <a:r>
                    <a:rPr lang="en-US" sz="3200" i="1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trainee</a:t>
                  </a: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.</a:t>
                  </a:r>
                </a:p>
              </p:txBody>
            </p:sp>
          </p:grp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620A0865-7381-8840-974D-C291734C6CCD}"/>
                  </a:ext>
                </a:extLst>
              </p:cNvPr>
              <p:cNvSpPr txBox="1"/>
              <p:nvPr/>
            </p:nvSpPr>
            <p:spPr>
              <a:xfrm>
                <a:off x="1103907" y="9386171"/>
                <a:ext cx="12860114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1">
                <a:spAutoFit/>
              </a:bodyPr>
              <a:lstStyle/>
              <a:p>
                <a:pPr algn="just"/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Figure 1: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Schematic comparing DAgger </a:t>
                </a:r>
                <a:r>
                  <a:rPr lang="en-US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[ross2011a]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and A2D.  The additional A2D feedback loop is highlighted in blue.</a:t>
                </a:r>
              </a:p>
            </p:txBody>
          </p:sp>
        </p:grp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8E820E73-0E56-7441-8895-8C75924EA5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9"/>
            <a:stretch>
              <a:fillRect/>
            </a:stretch>
          </p:blipFill>
          <p:spPr>
            <a:xfrm>
              <a:off x="1206661" y="7594125"/>
              <a:ext cx="12515180" cy="1735298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88CCD73-015D-6C43-93B9-C02B16F810B5}"/>
              </a:ext>
            </a:extLst>
          </p:cNvPr>
          <p:cNvGrpSpPr/>
          <p:nvPr/>
        </p:nvGrpSpPr>
        <p:grpSpPr>
          <a:xfrm>
            <a:off x="14771202" y="3614270"/>
            <a:ext cx="13320001" cy="6694341"/>
            <a:chOff x="14741883" y="4137889"/>
            <a:chExt cx="13320001" cy="669434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C994B82-3858-DC4C-90AD-56072A03E8EB}"/>
                </a:ext>
              </a:extLst>
            </p:cNvPr>
            <p:cNvGrpSpPr/>
            <p:nvPr/>
          </p:nvGrpSpPr>
          <p:grpSpPr>
            <a:xfrm>
              <a:off x="14741883" y="4137889"/>
              <a:ext cx="13320001" cy="6694341"/>
              <a:chOff x="14741883" y="4137889"/>
              <a:chExt cx="13320001" cy="6694341"/>
            </a:xfrm>
          </p:grpSpPr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87368087-6D08-9F4A-A8DA-1F89821BEC89}"/>
                  </a:ext>
                </a:extLst>
              </p:cNvPr>
              <p:cNvGrpSpPr/>
              <p:nvPr/>
            </p:nvGrpSpPr>
            <p:grpSpPr>
              <a:xfrm>
                <a:off x="14741883" y="4137889"/>
                <a:ext cx="13320001" cy="6694341"/>
                <a:chOff x="14835912" y="4980058"/>
                <a:chExt cx="13131934" cy="6694341"/>
              </a:xfrm>
            </p:grpSpPr>
            <p:sp>
              <p:nvSpPr>
                <p:cNvPr id="289" name="Rounded Rectangle 288">
                  <a:extLst>
                    <a:ext uri="{FF2B5EF4-FFF2-40B4-BE49-F238E27FC236}">
                      <a16:creationId xmlns:a16="http://schemas.microsoft.com/office/drawing/2014/main" id="{CDF89CF4-9BCD-5C41-9469-8DFB09F671D8}"/>
                    </a:ext>
                  </a:extLst>
                </p:cNvPr>
                <p:cNvSpPr/>
                <p:nvPr/>
              </p:nvSpPr>
              <p:spPr>
                <a:xfrm>
                  <a:off x="14835915" y="4980058"/>
                  <a:ext cx="13131931" cy="6563653"/>
                </a:xfrm>
                <a:prstGeom prst="roundRect">
                  <a:avLst>
                    <a:gd name="adj" fmla="val 8502"/>
                  </a:avLst>
                </a:prstGeom>
                <a:solidFill>
                  <a:schemeClr val="bg1"/>
                </a:solidFill>
                <a:ln w="127000">
                  <a:solidFill>
                    <a:srgbClr val="0318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90" name="TextBox 289">
                  <a:extLst>
                    <a:ext uri="{FF2B5EF4-FFF2-40B4-BE49-F238E27FC236}">
                      <a16:creationId xmlns:a16="http://schemas.microsoft.com/office/drawing/2014/main" id="{72B84B8E-EFF9-1646-A833-926E63EE3BD4}"/>
                    </a:ext>
                  </a:extLst>
                </p:cNvPr>
                <p:cNvSpPr txBox="1"/>
                <p:nvPr/>
              </p:nvSpPr>
              <p:spPr>
                <a:xfrm>
                  <a:off x="14835912" y="4983245"/>
                  <a:ext cx="13131749" cy="6691154"/>
                </a:xfrm>
                <a:prstGeom prst="rect">
                  <a:avLst/>
                </a:prstGeom>
                <a:noFill/>
              </p:spPr>
              <p:txBody>
                <a:bodyPr wrap="square" lIns="360000" tIns="288000" rtlCol="0">
                  <a:spAutoFit/>
                </a:bodyPr>
                <a:lstStyle/>
                <a:p>
                  <a:pPr>
                    <a:spcAft>
                      <a:spcPts val="1800"/>
                    </a:spcAft>
                  </a:pPr>
                  <a:r>
                    <a:rPr lang="en-US" sz="4800" b="1" u="sng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Exact A2D Update</a:t>
                  </a: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Define RL objective in terms of implicit policy:</a:t>
                  </a: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endParaRPr lang="en-US" sz="5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endParaRPr lang="en-US" sz="36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Theorem 3:  Can define convergent iteration (under exact updates):</a:t>
                  </a: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endPara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endParaRPr lang="en-US" sz="36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r>
                    <a: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Maximize over rollouts instead under current variational policy:</a:t>
                  </a:r>
                </a:p>
                <a:p>
                  <a:pPr marL="457200" indent="-457200">
                    <a:lnSpc>
                      <a:spcPct val="110000"/>
                    </a:lnSpc>
                    <a:buFont typeface="System Font Regular"/>
                    <a:buChar char="-"/>
                  </a:pPr>
                  <a:endPara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  <a:p>
                  <a:pPr>
                    <a:lnSpc>
                      <a:spcPct val="110000"/>
                    </a:lnSpc>
                  </a:pPr>
                  <a:endPara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  <a:p>
                  <a:pPr>
                    <a:lnSpc>
                      <a:spcPct val="110000"/>
                    </a:lnSpc>
                  </a:pPr>
                  <a:endPara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  <a:p>
                  <a:pPr>
                    <a:lnSpc>
                      <a:spcPct val="110000"/>
                    </a:lnSpc>
                  </a:pPr>
                  <a:endParaRPr lang="en-US" dirty="0"/>
                </a:p>
              </p:txBody>
            </p:sp>
          </p:grpSp>
          <p:pic>
            <p:nvPicPr>
              <p:cNvPr id="70" name="Picture 69" descr="Text&#10;&#10;Description automatically generated">
                <a:extLst>
                  <a:ext uri="{FF2B5EF4-FFF2-40B4-BE49-F238E27FC236}">
                    <a16:creationId xmlns:a16="http://schemas.microsoft.com/office/drawing/2014/main" id="{93E6E8E0-D673-7945-A4CE-9060CF82C83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0"/>
              <a:srcRect r="38751" b="62284"/>
              <a:stretch/>
            </p:blipFill>
            <p:spPr>
              <a:xfrm>
                <a:off x="19141335" y="5888339"/>
                <a:ext cx="4520907" cy="538381"/>
              </a:xfrm>
              <a:prstGeom prst="rect">
                <a:avLst/>
              </a:prstGeom>
            </p:spPr>
          </p:pic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6785231F-5B75-E741-9428-5E160A7EECAD}"/>
                  </a:ext>
                </a:extLst>
              </p:cNvPr>
              <p:cNvGrpSpPr/>
              <p:nvPr/>
            </p:nvGrpSpPr>
            <p:grpSpPr>
              <a:xfrm>
                <a:off x="16003043" y="8836508"/>
                <a:ext cx="11409013" cy="1605419"/>
                <a:chOff x="16003040" y="10430520"/>
                <a:chExt cx="11409013" cy="1605419"/>
              </a:xfrm>
            </p:grpSpPr>
            <p:pic>
              <p:nvPicPr>
                <p:cNvPr id="72" name="Picture 71" descr="Text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941A43C3-A53D-5545-80A4-33547360EF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1"/>
                <a:stretch>
                  <a:fillRect/>
                </a:stretch>
              </p:blipFill>
              <p:spPr>
                <a:xfrm>
                  <a:off x="16003040" y="10430520"/>
                  <a:ext cx="5582920" cy="711200"/>
                </a:xfrm>
                <a:prstGeom prst="rect">
                  <a:avLst/>
                </a:prstGeom>
              </p:spPr>
            </p:pic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56A0E656-3E01-B146-A2A6-1013D7F6F050}"/>
                    </a:ext>
                  </a:extLst>
                </p:cNvPr>
                <p:cNvGrpSpPr/>
                <p:nvPr/>
              </p:nvGrpSpPr>
              <p:grpSpPr>
                <a:xfrm>
                  <a:off x="16254576" y="11095976"/>
                  <a:ext cx="11157477" cy="939963"/>
                  <a:chOff x="15174504" y="11044941"/>
                  <a:chExt cx="11157477" cy="939963"/>
                </a:xfrm>
              </p:grpSpPr>
              <p:pic>
                <p:nvPicPr>
                  <p:cNvPr id="74" name="Picture 73" descr="Text&#10;&#10;Description automatically generated">
                    <a:extLst>
                      <a:ext uri="{FF2B5EF4-FFF2-40B4-BE49-F238E27FC236}">
                        <a16:creationId xmlns:a16="http://schemas.microsoft.com/office/drawing/2014/main" id="{AA69DDB3-A3BD-8940-AE69-CC2FE1CDD67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2"/>
                  <a:srcRect b="78023"/>
                  <a:stretch/>
                </p:blipFill>
                <p:spPr>
                  <a:xfrm>
                    <a:off x="15174504" y="11152029"/>
                    <a:ext cx="5831840" cy="816121"/>
                  </a:xfrm>
                  <a:prstGeom prst="rect">
                    <a:avLst/>
                  </a:prstGeom>
                </p:spPr>
              </p:pic>
              <p:pic>
                <p:nvPicPr>
                  <p:cNvPr id="160" name="Picture 159" descr="Text&#10;&#10;Description automatically generated">
                    <a:extLst>
                      <a:ext uri="{FF2B5EF4-FFF2-40B4-BE49-F238E27FC236}">
                        <a16:creationId xmlns:a16="http://schemas.microsoft.com/office/drawing/2014/main" id="{A2C99C98-D3C3-9748-8818-A2867D9531E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2"/>
                  <a:srcRect t="74688"/>
                  <a:stretch/>
                </p:blipFill>
                <p:spPr>
                  <a:xfrm>
                    <a:off x="20500141" y="11044941"/>
                    <a:ext cx="5831840" cy="939963"/>
                  </a:xfrm>
                  <a:prstGeom prst="rect">
                    <a:avLst/>
                  </a:prstGeom>
                </p:spPr>
              </p:pic>
            </p:grpSp>
          </p:grpSp>
          <p:pic>
            <p:nvPicPr>
              <p:cNvPr id="76" name="Picture 75" descr="Text&#10;&#10;Description automatically generated">
                <a:extLst>
                  <a:ext uri="{FF2B5EF4-FFF2-40B4-BE49-F238E27FC236}">
                    <a16:creationId xmlns:a16="http://schemas.microsoft.com/office/drawing/2014/main" id="{E4570551-0036-804A-AEEA-81D8136C8A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3"/>
              <a:srcRect b="50046"/>
              <a:stretch/>
            </p:blipFill>
            <p:spPr>
              <a:xfrm>
                <a:off x="15009103" y="7272421"/>
                <a:ext cx="6558280" cy="756215"/>
              </a:xfrm>
              <a:prstGeom prst="rect">
                <a:avLst/>
              </a:prstGeom>
            </p:spPr>
          </p:pic>
        </p:grpSp>
        <p:pic>
          <p:nvPicPr>
            <p:cNvPr id="141" name="Picture 140" descr="Text&#10;&#10;Description automatically generated">
              <a:extLst>
                <a:ext uri="{FF2B5EF4-FFF2-40B4-BE49-F238E27FC236}">
                  <a16:creationId xmlns:a16="http://schemas.microsoft.com/office/drawing/2014/main" id="{C54C69B2-012E-E045-9CBA-FB3CAA009D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3"/>
            <a:srcRect l="4080" t="49183"/>
            <a:stretch/>
          </p:blipFill>
          <p:spPr>
            <a:xfrm>
              <a:off x="21507108" y="7262439"/>
              <a:ext cx="6290691" cy="769294"/>
            </a:xfrm>
            <a:prstGeom prst="rect">
              <a:avLst/>
            </a:prstGeom>
          </p:spPr>
        </p:pic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C2A57D59-4D1C-9D4B-95C9-E3A3E9A74949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29028794" y="5430788"/>
            <a:ext cx="12581702" cy="48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91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9694</TotalTime>
  <Words>773</Words>
  <Application>Microsoft Macintosh PowerPoint</Application>
  <PresentationFormat>Custom</PresentationFormat>
  <Paragraphs>58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System Font Regular</vt:lpstr>
      <vt:lpstr>Arial</vt:lpstr>
      <vt:lpstr>Calibri</vt:lpstr>
      <vt:lpstr>Calibri Light</vt:lpstr>
      <vt:lpstr>Courier New</vt:lpstr>
      <vt:lpstr>Open Sans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Warrington</dc:creator>
  <cp:lastModifiedBy>Andrew Warrington</cp:lastModifiedBy>
  <cp:revision>127</cp:revision>
  <cp:lastPrinted>2021-02-15T13:01:19Z</cp:lastPrinted>
  <dcterms:created xsi:type="dcterms:W3CDTF">2019-11-16T20:29:40Z</dcterms:created>
  <dcterms:modified xsi:type="dcterms:W3CDTF">2021-07-12T16:11:16Z</dcterms:modified>
</cp:coreProperties>
</file>

<file path=docProps/thumbnail.jpeg>
</file>